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 id="2147483712" r:id="rId6"/>
    <p:sldMasterId id="2147483725" r:id="rId7"/>
    <p:sldMasterId id="2147483738" r:id="rId8"/>
  </p:sldMasterIdLst>
  <p:notesMasterIdLst>
    <p:notesMasterId r:id="rId42"/>
  </p:notesMasterIdLst>
  <p:handoutMasterIdLst>
    <p:handoutMasterId r:id="rId43"/>
  </p:handoutMasterIdLst>
  <p:sldIdLst>
    <p:sldId id="265" r:id="rId9"/>
    <p:sldId id="275" r:id="rId10"/>
    <p:sldId id="273" r:id="rId11"/>
    <p:sldId id="344" r:id="rId12"/>
    <p:sldId id="274" r:id="rId13"/>
    <p:sldId id="276" r:id="rId14"/>
    <p:sldId id="294" r:id="rId15"/>
    <p:sldId id="258" r:id="rId16"/>
    <p:sldId id="321" r:id="rId17"/>
    <p:sldId id="318" r:id="rId18"/>
    <p:sldId id="270" r:id="rId19"/>
    <p:sldId id="322" r:id="rId20"/>
    <p:sldId id="323" r:id="rId21"/>
    <p:sldId id="324" r:id="rId22"/>
    <p:sldId id="325" r:id="rId23"/>
    <p:sldId id="326" r:id="rId24"/>
    <p:sldId id="327" r:id="rId25"/>
    <p:sldId id="328" r:id="rId26"/>
    <p:sldId id="329" r:id="rId27"/>
    <p:sldId id="330" r:id="rId28"/>
    <p:sldId id="343"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Lst>
  <p:sldSz cx="12192000" cy="6858000"/>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3F9"/>
    <a:srgbClr val="F3F6FA"/>
    <a:srgbClr val="D4E0EE"/>
    <a:srgbClr val="CCECFF"/>
    <a:srgbClr val="E7E6E6"/>
    <a:srgbClr val="D2DEEF"/>
    <a:srgbClr val="EEF1F7"/>
    <a:srgbClr val="E6EEF9"/>
    <a:srgbClr val="C9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8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0" Type="http://schemas.openxmlformats.org/officeDocument/2006/relationships/slide" Target="slides/slide12.xml"/><Relationship Id="rId41"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25783448755652"/>
          <c:y val="3.7562068418773582E-2"/>
          <c:w val="0.97342995169082125"/>
          <c:h val="0.72061076386159839"/>
        </c:manualLayout>
      </c:layout>
      <c:lineChart>
        <c:grouping val="standard"/>
        <c:varyColors val="0"/>
        <c:ser>
          <c:idx val="0"/>
          <c:order val="0"/>
          <c:tx>
            <c:strRef>
              <c:f>Sheet1!$B$1</c:f>
              <c:strCache>
                <c:ptCount val="1"/>
                <c:pt idx="0">
                  <c:v>خدمات </c:v>
                </c:pt>
              </c:strCache>
            </c:strRef>
          </c:tx>
          <c:spPr>
            <a:ln w="88900" cap="rnd">
              <a:solidFill>
                <a:schemeClr val="accent1">
                  <a:lumMod val="60000"/>
                  <a:lumOff val="40000"/>
                </a:schemeClr>
              </a:solidFill>
              <a:round/>
            </a:ln>
            <a:effectLst/>
          </c:spPr>
          <c:marker>
            <c:symbol val="none"/>
          </c:marke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57D-47BB-9F3F-E192569B388B}"/>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57D-47BB-9F3F-E192569B388B}"/>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57D-47BB-9F3F-E192569B388B}"/>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57D-47BB-9F3F-E192569B388B}"/>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57D-47BB-9F3F-E192569B388B}"/>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57D-47BB-9F3F-E192569B388B}"/>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57D-47BB-9F3F-E192569B388B}"/>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57D-47BB-9F3F-E192569B388B}"/>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57D-47BB-9F3F-E192569B388B}"/>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57D-47BB-9F3F-E192569B388B}"/>
                </c:ext>
              </c:extLst>
            </c:dLbl>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57D-47BB-9F3F-E192569B388B}"/>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139-4C1B-998F-E94C1308B2EB}"/>
                </c:ext>
              </c:extLst>
            </c:dLbl>
            <c:dLbl>
              <c:idx val="1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A139-4C1B-998F-E94C1308B2EB}"/>
                </c:ext>
              </c:extLst>
            </c:dLbl>
            <c:dLbl>
              <c:idx val="1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746-44DE-B12D-58DF0AE6ADED}"/>
                </c:ext>
              </c:extLst>
            </c:dLbl>
            <c:dLbl>
              <c:idx val="14"/>
              <c:layout/>
              <c:tx>
                <c:rich>
                  <a:bodyPr/>
                  <a:lstStyle/>
                  <a:p>
                    <a:r>
                      <a:rPr lang="en-US" dirty="0" smtClean="0"/>
                      <a:t>6،025</a:t>
                    </a:r>
                    <a:endParaRPr lang="en-US" dirty="0"/>
                  </a:p>
                </c:rich>
              </c:tx>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362E-4ABE-8A8B-A62260C89ACF}"/>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IPT.Badr" panose="00000400000000000000" pitchFamily="2" charset="2"/>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Sheet1!$A$2:$A$16</c:f>
              <c:numCache>
                <c:formatCode>General</c:formatCod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numCache>
            </c:numRef>
          </c:cat>
          <c:val>
            <c:numRef>
              <c:f>Sheet1!$B$2:$B$16</c:f>
              <c:numCache>
                <c:formatCode>#,##0</c:formatCode>
                <c:ptCount val="15"/>
                <c:pt idx="0">
                  <c:v>2297131068</c:v>
                </c:pt>
                <c:pt idx="1">
                  <c:v>2668261315</c:v>
                </c:pt>
                <c:pt idx="2">
                  <c:v>3184117255</c:v>
                </c:pt>
                <c:pt idx="3">
                  <c:v>3805673348</c:v>
                </c:pt>
                <c:pt idx="4">
                  <c:v>3436022329</c:v>
                </c:pt>
                <c:pt idx="5">
                  <c:v>3924369870</c:v>
                </c:pt>
                <c:pt idx="6">
                  <c:v>4388754976</c:v>
                </c:pt>
                <c:pt idx="7">
                  <c:v>4525225897</c:v>
                </c:pt>
                <c:pt idx="8">
                  <c:v>4772389956</c:v>
                </c:pt>
                <c:pt idx="9">
                  <c:v>4860000000</c:v>
                </c:pt>
                <c:pt idx="10">
                  <c:v>4675000000</c:v>
                </c:pt>
                <c:pt idx="11">
                  <c:v>4770000000</c:v>
                </c:pt>
                <c:pt idx="12">
                  <c:v>5301744745</c:v>
                </c:pt>
                <c:pt idx="13">
                  <c:v>5800000000</c:v>
                </c:pt>
                <c:pt idx="14" formatCode="General">
                  <c:v>6025000000</c:v>
                </c:pt>
              </c:numCache>
            </c:numRef>
          </c:val>
          <c:smooth val="0"/>
          <c:extLst xmlns:c16r2="http://schemas.microsoft.com/office/drawing/2015/06/chart">
            <c:ext xmlns:c16="http://schemas.microsoft.com/office/drawing/2014/chart" uri="{C3380CC4-5D6E-409C-BE32-E72D297353CC}">
              <c16:uniqueId val="{00000000-0658-4D31-90E2-3B4A1CAB7AC4}"/>
            </c:ext>
          </c:extLst>
        </c:ser>
        <c:ser>
          <c:idx val="1"/>
          <c:order val="1"/>
          <c:tx>
            <c:strRef>
              <c:f>Sheet1!$C$1</c:f>
              <c:strCache>
                <c:ptCount val="1"/>
                <c:pt idx="0">
                  <c:v>کالا</c:v>
                </c:pt>
              </c:strCache>
            </c:strRef>
          </c:tx>
          <c:spPr>
            <a:ln w="88900" cap="rnd">
              <a:solidFill>
                <a:schemeClr val="accent1">
                  <a:lumMod val="50000"/>
                </a:schemeClr>
              </a:solidFill>
              <a:round/>
            </a:ln>
            <a:effectLst/>
          </c:spPr>
          <c:marker>
            <c:symbol val="none"/>
          </c:marke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746-44DE-B12D-58DF0AE6ADED}"/>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746-44DE-B12D-58DF0AE6ADED}"/>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746-44DE-B12D-58DF0AE6ADED}"/>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746-44DE-B12D-58DF0AE6ADED}"/>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746-44DE-B12D-58DF0AE6ADE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746-44DE-B12D-58DF0AE6ADED}"/>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746-44DE-B12D-58DF0AE6ADED}"/>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746-44DE-B12D-58DF0AE6ADED}"/>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746-44DE-B12D-58DF0AE6ADED}"/>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746-44DE-B12D-58DF0AE6ADED}"/>
                </c:ext>
              </c:extLst>
            </c:dLbl>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746-44DE-B12D-58DF0AE6ADED}"/>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746-44DE-B12D-58DF0AE6ADED}"/>
                </c:ext>
              </c:extLst>
            </c:dLbl>
            <c:dLbl>
              <c:idx val="1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746-44DE-B12D-58DF0AE6ADED}"/>
                </c:ext>
              </c:extLst>
            </c:dLbl>
            <c:dLbl>
              <c:idx val="1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57D-47BB-9F3F-E192569B388B}"/>
                </c:ext>
              </c:extLst>
            </c:dLbl>
            <c:dLbl>
              <c:idx val="14"/>
              <c:layout/>
              <c:tx>
                <c:rich>
                  <a:bodyPr wrap="square" lIns="38100" tIns="19050" rIns="38100" bIns="19050" anchor="ctr">
                    <a:spAutoFit/>
                  </a:bodyPr>
                  <a:lstStyle/>
                  <a:p>
                    <a:pPr>
                      <a:defRPr sz="2800">
                        <a:latin typeface="IPT.Badr" panose="00000400000000000000" pitchFamily="2" charset="2"/>
                      </a:defRPr>
                    </a:pPr>
                    <a:r>
                      <a:rPr lang="en-US" dirty="0" smtClean="0"/>
                      <a:t>18،886</a:t>
                    </a:r>
                    <a:endParaRPr lang="en-US" dirty="0"/>
                  </a:p>
                </c:rich>
              </c:tx>
              <c:spPr>
                <a:noFill/>
                <a:ln>
                  <a:noFill/>
                </a:ln>
                <a:effectLst/>
              </c:spPr>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E-6746-44DE-B12D-58DF0AE6ADED}"/>
                </c:ext>
              </c:extLst>
            </c:dLbl>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Sheet1!$A$2:$A$16</c:f>
              <c:numCache>
                <c:formatCode>General</c:formatCod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numCache>
            </c:numRef>
          </c:cat>
          <c:val>
            <c:numRef>
              <c:f>Sheet1!$C$2:$C$16</c:f>
              <c:numCache>
                <c:formatCode>#,##0</c:formatCode>
                <c:ptCount val="15"/>
                <c:pt idx="0">
                  <c:v>10342324066</c:v>
                </c:pt>
                <c:pt idx="1">
                  <c:v>11952137642</c:v>
                </c:pt>
                <c:pt idx="2">
                  <c:v>13774387292</c:v>
                </c:pt>
                <c:pt idx="3">
                  <c:v>15972399592</c:v>
                </c:pt>
                <c:pt idx="4">
                  <c:v>12313170859</c:v>
                </c:pt>
                <c:pt idx="5">
                  <c:v>15058446483</c:v>
                </c:pt>
                <c:pt idx="6">
                  <c:v>18223780065</c:v>
                </c:pt>
                <c:pt idx="7">
                  <c:v>18461735539</c:v>
                </c:pt>
                <c:pt idx="8">
                  <c:v>18925086844</c:v>
                </c:pt>
                <c:pt idx="9">
                  <c:v>18427000000</c:v>
                </c:pt>
                <c:pt idx="10">
                  <c:v>15985000000</c:v>
                </c:pt>
                <c:pt idx="11">
                  <c:v>16000000000</c:v>
                </c:pt>
                <c:pt idx="12">
                  <c:v>17580704715</c:v>
                </c:pt>
                <c:pt idx="13">
                  <c:v>19200000000</c:v>
                </c:pt>
                <c:pt idx="14" formatCode="General">
                  <c:v>18886000000</c:v>
                </c:pt>
              </c:numCache>
            </c:numRef>
          </c:val>
          <c:smooth val="0"/>
          <c:extLst xmlns:c16r2="http://schemas.microsoft.com/office/drawing/2015/06/chart">
            <c:ext xmlns:c16="http://schemas.microsoft.com/office/drawing/2014/chart" uri="{C3380CC4-5D6E-409C-BE32-E72D297353CC}">
              <c16:uniqueId val="{00000001-0658-4D31-90E2-3B4A1CAB7AC4}"/>
            </c:ext>
          </c:extLst>
        </c:ser>
        <c:dLbls>
          <c:showLegendKey val="0"/>
          <c:showVal val="0"/>
          <c:showCatName val="0"/>
          <c:showSerName val="0"/>
          <c:showPercent val="0"/>
          <c:showBubbleSize val="0"/>
        </c:dLbls>
        <c:marker val="1"/>
        <c:smooth val="0"/>
        <c:axId val="35105280"/>
        <c:axId val="93605824"/>
      </c:lineChart>
      <c:catAx>
        <c:axId val="3510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IPT.Badr" panose="00000400000000000000" pitchFamily="2" charset="2"/>
                <a:ea typeface="+mn-ea"/>
                <a:cs typeface="Zar" panose="00000400000000000000" pitchFamily="2" charset="-78"/>
              </a:defRPr>
            </a:pPr>
            <a:endParaRPr lang="en-US"/>
          </a:p>
        </c:txPr>
        <c:crossAx val="93605824"/>
        <c:crosses val="autoZero"/>
        <c:auto val="1"/>
        <c:lblAlgn val="ctr"/>
        <c:lblOffset val="100"/>
        <c:noMultiLvlLbl val="0"/>
      </c:catAx>
      <c:valAx>
        <c:axId val="93605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solidFill>
                <a:latin typeface="IPT.Badr" panose="00000400000000000000" pitchFamily="2" charset="2"/>
                <a:ea typeface="+mn-ea"/>
                <a:cs typeface="Zar" panose="00000400000000000000" pitchFamily="2" charset="-78"/>
              </a:defRPr>
            </a:pPr>
            <a:endParaRPr lang="en-US"/>
          </a:p>
        </c:txPr>
        <c:crossAx val="35105280"/>
        <c:crosses val="autoZero"/>
        <c:crossBetween val="between"/>
        <c:majorUnit val="5000000000"/>
        <c:dispUnits>
          <c:builtInUnit val="million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w="25400">
          <a:noFill/>
        </a:ln>
        <a:effectLst/>
      </c:spPr>
    </c:plotArea>
    <c:legend>
      <c:legendPos val="r"/>
      <c:layout>
        <c:manualLayout>
          <c:xMode val="edge"/>
          <c:yMode val="edge"/>
          <c:x val="0.45939439576487767"/>
          <c:y val="0.89929139764809807"/>
          <c:w val="0.17208607155896311"/>
          <c:h val="9.6971460192078252E-2"/>
        </c:manualLayout>
      </c:layout>
      <c:overlay val="0"/>
      <c:txPr>
        <a:bodyPr/>
        <a:lstStyle/>
        <a:p>
          <a:pPr>
            <a:defRPr sz="1600"/>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اعتبارات صادراتي كوتاه مدت</c:v>
                </c:pt>
              </c:strCache>
            </c:strRef>
          </c:tx>
          <c:spPr>
            <a:ln w="88900" cap="rnd">
              <a:solidFill>
                <a:schemeClr val="accent1"/>
              </a:solidFill>
              <a:round/>
            </a:ln>
            <a:effectLst/>
          </c:spPr>
          <c:marker>
            <c:symbol val="none"/>
          </c:marke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12BB-46FB-9964-37640E31749C}"/>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2BB-46FB-9964-37640E31749C}"/>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12BB-46FB-9964-37640E31749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2BB-46FB-9964-37640E31749C}"/>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12BB-46FB-9964-37640E31749C}"/>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2BB-46FB-9964-37640E31749C}"/>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2BB-46FB-9964-37640E31749C}"/>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2BB-46FB-9964-37640E31749C}"/>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2BB-46FB-9964-37640E31749C}"/>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2BB-46FB-9964-37640E31749C}"/>
                </c:ext>
              </c:extLst>
            </c:dLbl>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2BB-46FB-9964-37640E31749C}"/>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12BB-46FB-9964-37640E31749C}"/>
                </c:ext>
              </c:extLst>
            </c:dLbl>
            <c:dLbl>
              <c:idx val="1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1BB-47C4-BDC7-791F2DC18EDB}"/>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PT.Badr" panose="00000400000000000000" pitchFamily="2" charset="2"/>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Sheet1!$B$2:$B$15</c:f>
              <c:numCache>
                <c:formatCode>General</c:formatCode>
                <c:ptCount val="14"/>
                <c:pt idx="0">
                  <c:v>911.6</c:v>
                </c:pt>
                <c:pt idx="1">
                  <c:v>975.2</c:v>
                </c:pt>
                <c:pt idx="2">
                  <c:v>1126.7</c:v>
                </c:pt>
                <c:pt idx="3">
                  <c:v>1296.8</c:v>
                </c:pt>
                <c:pt idx="4">
                  <c:v>1123.2</c:v>
                </c:pt>
                <c:pt idx="5">
                  <c:v>1191.8</c:v>
                </c:pt>
                <c:pt idx="6">
                  <c:v>1492.6</c:v>
                </c:pt>
                <c:pt idx="7">
                  <c:v>1530.09</c:v>
                </c:pt>
                <c:pt idx="8">
                  <c:v>1639</c:v>
                </c:pt>
                <c:pt idx="9">
                  <c:v>1709</c:v>
                </c:pt>
                <c:pt idx="10">
                  <c:v>1600</c:v>
                </c:pt>
                <c:pt idx="11">
                  <c:v>1634</c:v>
                </c:pt>
                <c:pt idx="12">
                  <c:v>2088</c:v>
                </c:pt>
                <c:pt idx="13">
                  <c:v>2237</c:v>
                </c:pt>
              </c:numCache>
            </c:numRef>
          </c:val>
          <c:smooth val="0"/>
          <c:extLst xmlns:c16r2="http://schemas.microsoft.com/office/drawing/2015/06/chart">
            <c:ext xmlns:c16="http://schemas.microsoft.com/office/drawing/2014/chart" uri="{C3380CC4-5D6E-409C-BE32-E72D297353CC}">
              <c16:uniqueId val="{00000000-CD53-41E5-BF5A-D7BCD41FE4D8}"/>
            </c:ext>
          </c:extLst>
        </c:ser>
        <c:ser>
          <c:idx val="1"/>
          <c:order val="1"/>
          <c:tx>
            <c:strRef>
              <c:f>Sheet1!$C$1</c:f>
              <c:strCache>
                <c:ptCount val="1"/>
                <c:pt idx="0">
                  <c:v>اعتبارات صادراتي ميان وبلندمدت</c:v>
                </c:pt>
              </c:strCache>
            </c:strRef>
          </c:tx>
          <c:spPr>
            <a:ln w="88900" cap="rnd">
              <a:solidFill>
                <a:schemeClr val="accent1">
                  <a:lumMod val="50000"/>
                </a:schemeClr>
              </a:solidFill>
              <a:round/>
            </a:ln>
            <a:effectLst/>
          </c:spPr>
          <c:marker>
            <c:symbol val="none"/>
          </c:marke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12BB-46FB-9964-37640E31749C}"/>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12BB-46FB-9964-37640E31749C}"/>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12BB-46FB-9964-37640E31749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12BB-46FB-9964-37640E31749C}"/>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12BB-46FB-9964-37640E31749C}"/>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12BB-46FB-9964-37640E31749C}"/>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12BB-46FB-9964-37640E31749C}"/>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12BB-46FB-9964-37640E31749C}"/>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12BB-46FB-9964-37640E31749C}"/>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12BB-46FB-9964-37640E31749C}"/>
                </c:ext>
              </c:extLst>
            </c:dLbl>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12BB-46FB-9964-37640E31749C}"/>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12BB-46FB-9964-37640E31749C}"/>
                </c:ext>
              </c:extLst>
            </c:dLbl>
            <c:dLbl>
              <c:idx val="1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343-4312-A731-C51E771DB774}"/>
                </c:ext>
              </c:extLst>
            </c:dLbl>
            <c:dLbl>
              <c:idx val="13"/>
              <c:layout>
                <c:manualLayout>
                  <c:x val="-4.015148219377089E-3"/>
                  <c:y val="-2.603155680598136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1CC-4216-814B-FCB36C03A78D}"/>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IPT.Badr" panose="00000400000000000000" pitchFamily="2" charset="2"/>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Sheet1!$C$2:$C$15</c:f>
              <c:numCache>
                <c:formatCode>General</c:formatCode>
                <c:ptCount val="14"/>
                <c:pt idx="0">
                  <c:v>124.02</c:v>
                </c:pt>
                <c:pt idx="1">
                  <c:v>126.9</c:v>
                </c:pt>
                <c:pt idx="2">
                  <c:v>142.12</c:v>
                </c:pt>
                <c:pt idx="3">
                  <c:v>153.6</c:v>
                </c:pt>
                <c:pt idx="4">
                  <c:v>190.6</c:v>
                </c:pt>
                <c:pt idx="5">
                  <c:v>173.05</c:v>
                </c:pt>
                <c:pt idx="6">
                  <c:v>191.19</c:v>
                </c:pt>
                <c:pt idx="7">
                  <c:v>180.63</c:v>
                </c:pt>
                <c:pt idx="8">
                  <c:v>160</c:v>
                </c:pt>
                <c:pt idx="9">
                  <c:v>165</c:v>
                </c:pt>
                <c:pt idx="10">
                  <c:v>154</c:v>
                </c:pt>
                <c:pt idx="11">
                  <c:v>134</c:v>
                </c:pt>
                <c:pt idx="12">
                  <c:v>179</c:v>
                </c:pt>
                <c:pt idx="13">
                  <c:v>193</c:v>
                </c:pt>
              </c:numCache>
            </c:numRef>
          </c:val>
          <c:smooth val="0"/>
          <c:extLst xmlns:c16r2="http://schemas.microsoft.com/office/drawing/2015/06/chart">
            <c:ext xmlns:c16="http://schemas.microsoft.com/office/drawing/2014/chart" uri="{C3380CC4-5D6E-409C-BE32-E72D297353CC}">
              <c16:uniqueId val="{00000001-CD53-41E5-BF5A-D7BCD41FE4D8}"/>
            </c:ext>
          </c:extLst>
        </c:ser>
        <c:ser>
          <c:idx val="2"/>
          <c:order val="2"/>
          <c:tx>
            <c:strRef>
              <c:f>Sheet1!$D$1</c:f>
              <c:strCache>
                <c:ptCount val="1"/>
                <c:pt idx="0">
                  <c:v>پوشش سرمايه گذاري</c:v>
                </c:pt>
              </c:strCache>
            </c:strRef>
          </c:tx>
          <c:spPr>
            <a:ln w="88900" cap="rnd">
              <a:solidFill>
                <a:schemeClr val="accent1">
                  <a:lumMod val="40000"/>
                  <a:lumOff val="60000"/>
                </a:schemeClr>
              </a:solidFill>
              <a:round/>
            </a:ln>
            <a:effectLst/>
          </c:spPr>
          <c:marker>
            <c:symbol val="none"/>
          </c:marke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2-12BB-46FB-9964-37640E31749C}"/>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1-12BB-46FB-9964-37640E31749C}"/>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0-12BB-46FB-9964-37640E31749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F-12BB-46FB-9964-37640E31749C}"/>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E-12BB-46FB-9964-37640E31749C}"/>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D-12BB-46FB-9964-37640E31749C}"/>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12BB-46FB-9964-37640E31749C}"/>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12BB-46FB-9964-37640E31749C}"/>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12BB-46FB-9964-37640E31749C}"/>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12BB-46FB-9964-37640E31749C}"/>
                </c:ext>
              </c:extLst>
            </c:dLbl>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12BB-46FB-9964-37640E31749C}"/>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3-12BB-46FB-9964-37640E31749C}"/>
                </c:ext>
              </c:extLst>
            </c:dLbl>
            <c:dLbl>
              <c:idx val="1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343-4312-A731-C51E771DB774}"/>
                </c:ext>
              </c:extLst>
            </c:dLbl>
            <c:dLbl>
              <c:idx val="13"/>
              <c:layout>
                <c:manualLayout>
                  <c:x val="-3.6576358540912077E-3"/>
                  <c:y val="0"/>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41CC-4216-814B-FCB36C03A78D}"/>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PT.Badr" panose="00000400000000000000" pitchFamily="2" charset="2"/>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Sheet1!$D$2:$D$15</c:f>
              <c:numCache>
                <c:formatCode>General</c:formatCode>
                <c:ptCount val="14"/>
                <c:pt idx="0">
                  <c:v>36.1</c:v>
                </c:pt>
                <c:pt idx="1">
                  <c:v>39.9</c:v>
                </c:pt>
                <c:pt idx="2">
                  <c:v>52.9</c:v>
                </c:pt>
                <c:pt idx="3">
                  <c:v>58.5</c:v>
                </c:pt>
                <c:pt idx="4">
                  <c:v>49.3</c:v>
                </c:pt>
                <c:pt idx="5">
                  <c:v>65.8</c:v>
                </c:pt>
                <c:pt idx="6">
                  <c:v>77.599999999999994</c:v>
                </c:pt>
                <c:pt idx="7">
                  <c:v>93.5</c:v>
                </c:pt>
                <c:pt idx="8">
                  <c:v>99</c:v>
                </c:pt>
                <c:pt idx="9">
                  <c:v>99</c:v>
                </c:pt>
                <c:pt idx="10">
                  <c:v>110</c:v>
                </c:pt>
                <c:pt idx="11">
                  <c:v>113</c:v>
                </c:pt>
                <c:pt idx="12">
                  <c:v>64</c:v>
                </c:pt>
                <c:pt idx="13">
                  <c:v>46</c:v>
                </c:pt>
              </c:numCache>
            </c:numRef>
          </c:val>
          <c:smooth val="0"/>
          <c:extLst xmlns:c16r2="http://schemas.microsoft.com/office/drawing/2015/06/chart">
            <c:ext xmlns:c16="http://schemas.microsoft.com/office/drawing/2014/chart" uri="{C3380CC4-5D6E-409C-BE32-E72D297353CC}">
              <c16:uniqueId val="{00000002-CD53-41E5-BF5A-D7BCD41FE4D8}"/>
            </c:ext>
          </c:extLst>
        </c:ser>
        <c:ser>
          <c:idx val="3"/>
          <c:order val="3"/>
          <c:tx>
            <c:strRef>
              <c:f>Sheet1!$E$1</c:f>
              <c:strCache>
                <c:ptCount val="1"/>
                <c:pt idx="0">
                  <c:v>Column2</c:v>
                </c:pt>
              </c:strCache>
            </c:strRef>
          </c:tx>
          <c:spPr>
            <a:ln w="28575" cap="rnd">
              <a:solidFill>
                <a:schemeClr val="accent4"/>
              </a:solidFill>
              <a:round/>
            </a:ln>
            <a:effectLst/>
          </c:spPr>
          <c:marker>
            <c:symbol val="none"/>
          </c:marker>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Sheet1!$E$2:$E$15</c:f>
              <c:numCache>
                <c:formatCode>General</c:formatCode>
                <c:ptCount val="14"/>
              </c:numCache>
            </c:numRef>
          </c:val>
          <c:smooth val="0"/>
          <c:extLst xmlns:c16r2="http://schemas.microsoft.com/office/drawing/2015/06/chart">
            <c:ext xmlns:c16="http://schemas.microsoft.com/office/drawing/2014/chart" uri="{C3380CC4-5D6E-409C-BE32-E72D297353CC}">
              <c16:uniqueId val="{00000000-4D13-481E-A359-E7F3BFCD44C5}"/>
            </c:ext>
          </c:extLst>
        </c:ser>
        <c:dLbls>
          <c:showLegendKey val="0"/>
          <c:showVal val="0"/>
          <c:showCatName val="0"/>
          <c:showSerName val="0"/>
          <c:showPercent val="0"/>
          <c:showBubbleSize val="0"/>
        </c:dLbls>
        <c:marker val="1"/>
        <c:smooth val="0"/>
        <c:axId val="34275840"/>
        <c:axId val="93608128"/>
      </c:lineChart>
      <c:catAx>
        <c:axId val="3427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IPT.Badr" panose="00000400000000000000" pitchFamily="2" charset="2"/>
                <a:ea typeface="+mn-ea"/>
                <a:cs typeface="Zar" panose="00000400000000000000" pitchFamily="2" charset="-78"/>
              </a:defRPr>
            </a:pPr>
            <a:endParaRPr lang="en-US"/>
          </a:p>
        </c:txPr>
        <c:crossAx val="93608128"/>
        <c:crosses val="autoZero"/>
        <c:auto val="1"/>
        <c:lblAlgn val="ctr"/>
        <c:lblOffset val="100"/>
        <c:noMultiLvlLbl val="0"/>
      </c:catAx>
      <c:valAx>
        <c:axId val="9360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IPT.Badr" panose="00000400000000000000" pitchFamily="2" charset="2"/>
                <a:ea typeface="+mn-ea"/>
                <a:cs typeface="Zar" panose="00000400000000000000" pitchFamily="2" charset="-78"/>
              </a:defRPr>
            </a:pPr>
            <a:endParaRPr lang="en-US"/>
          </a:p>
        </c:txPr>
        <c:crossAx val="34275840"/>
        <c:crosses val="autoZero"/>
        <c:crossBetween val="between"/>
      </c:valAx>
      <c:spPr>
        <a:noFill/>
        <a:ln>
          <a:noFill/>
        </a:ln>
        <a:effectLst/>
      </c:spPr>
    </c:plotArea>
    <c:legend>
      <c:legendPos val="b"/>
      <c:legendEntry>
        <c:idx val="3"/>
        <c:delete val="1"/>
      </c:legendEntry>
      <c:layout>
        <c:manualLayout>
          <c:xMode val="edge"/>
          <c:yMode val="edge"/>
          <c:x val="0"/>
          <c:y val="0.87521118534846054"/>
          <c:w val="0.96302737520128823"/>
          <c:h val="0.1247888146515394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B Lotus" panose="00000400000000000000" pitchFamily="2" charset="-78"/>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62789458597385"/>
          <c:y val="3.5155497598958557E-2"/>
          <c:w val="0.83451361268309643"/>
          <c:h val="0.82971756490782167"/>
        </c:manualLayout>
      </c:layout>
      <c:barChart>
        <c:barDir val="col"/>
        <c:grouping val="clustered"/>
        <c:varyColors val="0"/>
        <c:ser>
          <c:idx val="0"/>
          <c:order val="0"/>
          <c:tx>
            <c:v>حجم پوششهای صندوق</c:v>
          </c:tx>
          <c:spPr>
            <a:solidFill>
              <a:schemeClr val="accent1">
                <a:lumMod val="75000"/>
              </a:schemeClr>
            </a:solidFill>
            <a:ln w="25400">
              <a:solidFill>
                <a:schemeClr val="accent1"/>
              </a:solidFill>
            </a:ln>
          </c:spPr>
          <c:invertIfNegative val="0"/>
          <c:dPt>
            <c:idx val="5"/>
            <c:invertIfNegative val="0"/>
            <c:bubble3D val="0"/>
            <c:spPr>
              <a:solidFill>
                <a:schemeClr val="accent1">
                  <a:lumMod val="75000"/>
                </a:schemeClr>
              </a:solidFill>
              <a:ln>
                <a:solidFill>
                  <a:schemeClr val="accent1"/>
                </a:solidFill>
              </a:ln>
            </c:spPr>
            <c:extLst xmlns:c16r2="http://schemas.microsoft.com/office/drawing/2015/06/chart">
              <c:ext xmlns:c16="http://schemas.microsoft.com/office/drawing/2014/chart" uri="{C3380CC4-5D6E-409C-BE32-E72D297353CC}">
                <c16:uniqueId val="{00000005-A8F3-4AE3-BE37-454CFAF3515E}"/>
              </c:ext>
            </c:extLst>
          </c:dPt>
          <c:dPt>
            <c:idx val="6"/>
            <c:invertIfNegative val="0"/>
            <c:bubble3D val="0"/>
            <c:spPr>
              <a:solidFill>
                <a:srgbClr val="00B050"/>
              </a:solidFill>
              <a:ln w="25400">
                <a:solidFill>
                  <a:srgbClr val="00B050"/>
                </a:solidFill>
              </a:ln>
            </c:spPr>
            <c:extLst xmlns:c16r2="http://schemas.microsoft.com/office/drawing/2015/06/chart">
              <c:ext xmlns:c16="http://schemas.microsoft.com/office/drawing/2014/chart" uri="{C3380CC4-5D6E-409C-BE32-E72D297353CC}">
                <c16:uniqueId val="{00000002-4C5E-4A1F-82BB-4D3C158FF23F}"/>
              </c:ext>
            </c:extLst>
          </c:dPt>
          <c:dLbls>
            <c:dLbl>
              <c:idx val="0"/>
              <c:layout>
                <c:manualLayout>
                  <c:x val="-5.5325034578146614E-3"/>
                  <c:y val="-0.1604857818187091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A8F3-4AE3-BE37-454CFAF3515E}"/>
                </c:ext>
              </c:extLst>
            </c:dLbl>
            <c:dLbl>
              <c:idx val="1"/>
              <c:layout>
                <c:manualLayout>
                  <c:x val="0"/>
                  <c:y val="-0.19857716680442575"/>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8F3-4AE3-BE37-454CFAF3515E}"/>
                </c:ext>
              </c:extLst>
            </c:dLbl>
            <c:dLbl>
              <c:idx val="2"/>
              <c:layout>
                <c:manualLayout>
                  <c:x val="-5.0714029177175074E-17"/>
                  <c:y val="-0.2800095706268760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8F3-4AE3-BE37-454CFAF3515E}"/>
                </c:ext>
              </c:extLst>
            </c:dLbl>
            <c:dLbl>
              <c:idx val="3"/>
              <c:layout>
                <c:manualLayout>
                  <c:x val="0"/>
                  <c:y val="-0.3047940140079175"/>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A8F3-4AE3-BE37-454CFAF3515E}"/>
                </c:ext>
              </c:extLst>
            </c:dLbl>
            <c:dLbl>
              <c:idx val="4"/>
              <c:layout>
                <c:manualLayout>
                  <c:x val="1.378320730453726E-2"/>
                  <c:y val="-0.37361710418239502"/>
                </c:manualLayout>
              </c:layout>
              <c:tx>
                <c:rich>
                  <a:bodyPr/>
                  <a:lstStyle/>
                  <a:p>
                    <a:r>
                      <a:rPr lang="en-US" sz="2000" dirty="0" smtClean="0"/>
                      <a:t>2171</a:t>
                    </a:r>
                    <a:endParaRPr lang="en-US" sz="2000" dirty="0"/>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A8F3-4AE3-BE37-454CFAF3515E}"/>
                </c:ext>
              </c:extLst>
            </c:dLbl>
            <c:dLbl>
              <c:idx val="5"/>
              <c:layout>
                <c:manualLayout>
                  <c:x val="0"/>
                  <c:y val="-0.41121570850094868"/>
                </c:manualLayout>
              </c:layout>
              <c:tx>
                <c:rich>
                  <a:bodyPr/>
                  <a:lstStyle/>
                  <a:p>
                    <a:r>
                      <a:rPr lang="en-US" dirty="0" smtClean="0"/>
                      <a:t>2603</a:t>
                    </a:r>
                    <a:endParaRPr lang="en-US" dirty="0"/>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A8F3-4AE3-BE37-454CFAF3515E}"/>
                </c:ext>
              </c:extLst>
            </c:dLbl>
            <c:dLbl>
              <c:idx val="6"/>
              <c:layout>
                <c:manualLayout>
                  <c:x val="5.0421756154034889E-3"/>
                  <c:y val="-0.4252743652018358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4C5E-4A1F-82BB-4D3C158FF23F}"/>
                </c:ext>
              </c:extLst>
            </c:dLbl>
            <c:spPr>
              <a:noFill/>
              <a:ln>
                <a:noFill/>
              </a:ln>
              <a:effectLst/>
            </c:spPr>
            <c:txPr>
              <a:bodyPr/>
              <a:lstStyle/>
              <a:p>
                <a:pPr>
                  <a:defRPr sz="2000" b="1">
                    <a:latin typeface="IPT.Badr" panose="00000400000000000000" pitchFamily="2" charset="2"/>
                    <a:cs typeface="Lotus" panose="00000400000000000000" pitchFamily="2" charset="-78"/>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93</c:v>
                </c:pt>
                <c:pt idx="1">
                  <c:v>94</c:v>
                </c:pt>
                <c:pt idx="2">
                  <c:v>95</c:v>
                </c:pt>
                <c:pt idx="3">
                  <c:v>96</c:v>
                </c:pt>
                <c:pt idx="4">
                  <c:v>97</c:v>
                </c:pt>
                <c:pt idx="5">
                  <c:v>98</c:v>
                </c:pt>
                <c:pt idx="6">
                  <c:v>پیش بینی 99</c:v>
                </c:pt>
              </c:strCache>
            </c:strRef>
          </c:cat>
          <c:val>
            <c:numRef>
              <c:f>Sheet1!$B$2:$B$8</c:f>
              <c:numCache>
                <c:formatCode>#,##0</c:formatCode>
                <c:ptCount val="7"/>
                <c:pt idx="0">
                  <c:v>717</c:v>
                </c:pt>
                <c:pt idx="1">
                  <c:v>934</c:v>
                </c:pt>
                <c:pt idx="2">
                  <c:v>1587</c:v>
                </c:pt>
                <c:pt idx="3">
                  <c:v>1762</c:v>
                </c:pt>
                <c:pt idx="4">
                  <c:v>2172</c:v>
                </c:pt>
                <c:pt idx="5">
                  <c:v>2603</c:v>
                </c:pt>
                <c:pt idx="6">
                  <c:v>3000</c:v>
                </c:pt>
              </c:numCache>
            </c:numRef>
          </c:val>
          <c:extLst xmlns:c16r2="http://schemas.microsoft.com/office/drawing/2015/06/chart">
            <c:ext xmlns:c16="http://schemas.microsoft.com/office/drawing/2014/chart" uri="{C3380CC4-5D6E-409C-BE32-E72D297353CC}">
              <c16:uniqueId val="{00000006-A8F3-4AE3-BE37-454CFAF3515E}"/>
            </c:ext>
          </c:extLst>
        </c:ser>
        <c:ser>
          <c:idx val="1"/>
          <c:order val="1"/>
          <c:tx>
            <c:v>نیروی انسانی</c:v>
          </c:tx>
          <c:invertIfNegative val="0"/>
          <c:dLbls>
            <c:dLbl>
              <c:idx val="0"/>
              <c:layout>
                <c:manualLayout>
                  <c:x val="4.033740492322789E-2"/>
                  <c:y val="-7.029328350443567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7C14-4DEC-B04C-8E0CEB4F82E6}"/>
                </c:ext>
              </c:extLst>
            </c:dLbl>
            <c:dLbl>
              <c:idx val="1"/>
              <c:layout>
                <c:manualLayout>
                  <c:x val="1.7647614653912212E-2"/>
                  <c:y val="-7.029328350443567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7C14-4DEC-B04C-8E0CEB4F82E6}"/>
                </c:ext>
              </c:extLst>
            </c:dLbl>
            <c:dLbl>
              <c:idx val="2"/>
              <c:layout>
                <c:manualLayout>
                  <c:x val="3.5295229307824423E-2"/>
                  <c:y val="-1.054399252566535E-2"/>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7C14-4DEC-B04C-8E0CEB4F82E6}"/>
                </c:ext>
              </c:extLst>
            </c:dLbl>
            <c:dLbl>
              <c:idx val="3"/>
              <c:layout>
                <c:manualLayout>
                  <c:x val="2.2689790269315703E-2"/>
                  <c:y val="-1.054399252566535E-2"/>
                </c:manualLayout>
              </c:layout>
              <c:tx>
                <c:rich>
                  <a:bodyPr/>
                  <a:lstStyle/>
                  <a:p>
                    <a:r>
                      <a:rPr lang="en-US" sz="1800" b="0" i="0" u="none" strike="noStrike" kern="1200" baseline="0" dirty="0">
                        <a:solidFill>
                          <a:prstClr val="black"/>
                        </a:solidFill>
                        <a:latin typeface="IPT.Badr" panose="00000400000000000000" pitchFamily="2" charset="2"/>
                        <a:ea typeface="+mn-ea"/>
                        <a:cs typeface="+mn-cs"/>
                      </a:rPr>
                      <a:t>140</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7C14-4DEC-B04C-8E0CEB4F82E6}"/>
                </c:ext>
              </c:extLst>
            </c:dLbl>
            <c:dLbl>
              <c:idx val="4"/>
              <c:layout>
                <c:manualLayout>
                  <c:x val="2.5210878077017447E-2"/>
                  <c:y val="-7.029328350443567E-3"/>
                </c:manualLayout>
              </c:layout>
              <c:spPr>
                <a:noFill/>
                <a:ln>
                  <a:noFill/>
                </a:ln>
                <a:effectLst/>
              </c:spPr>
              <c:txPr>
                <a:bodyPr wrap="square" lIns="38100" tIns="19050" rIns="38100" bIns="19050" anchor="ctr">
                  <a:spAutoFit/>
                </a:bodyPr>
                <a:lstStyle/>
                <a:p>
                  <a:pPr algn="ctr" rtl="0">
                    <a:defRPr lang="en-US" sz="1800" b="0" i="0" u="none" strike="noStrike" kern="1200" baseline="0" dirty="0">
                      <a:solidFill>
                        <a:prstClr val="black"/>
                      </a:solidFill>
                      <a:latin typeface="IPT.Badr" panose="00000400000000000000" pitchFamily="2" charset="2"/>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7C14-4DEC-B04C-8E0CEB4F82E6}"/>
                </c:ext>
              </c:extLst>
            </c:dLbl>
            <c:dLbl>
              <c:idx val="5"/>
              <c:layout>
                <c:manualLayout>
                  <c:x val="2.5210878077017447E-2"/>
                  <c:y val="-1.054399252566535E-2"/>
                </c:manualLayout>
              </c:layout>
              <c:spPr>
                <a:noFill/>
                <a:ln>
                  <a:noFill/>
                </a:ln>
                <a:effectLst/>
              </c:spPr>
              <c:txPr>
                <a:bodyPr wrap="square" lIns="38100" tIns="19050" rIns="38100" bIns="19050" anchor="ctr">
                  <a:spAutoFit/>
                </a:bodyPr>
                <a:lstStyle/>
                <a:p>
                  <a:pPr algn="ctr" rtl="0">
                    <a:defRPr lang="en-US" sz="1800" b="0" i="0" u="none" strike="noStrike" kern="1200" baseline="0">
                      <a:solidFill>
                        <a:prstClr val="black"/>
                      </a:solidFill>
                      <a:latin typeface="IPT.Badr" panose="00000400000000000000" pitchFamily="2" charset="2"/>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7C14-4DEC-B04C-8E0CEB4F82E6}"/>
                </c:ext>
              </c:extLst>
            </c:dLbl>
            <c:spPr>
              <a:noFill/>
              <a:ln>
                <a:noFill/>
              </a:ln>
              <a:effectLst/>
            </c:spPr>
            <c:txPr>
              <a:bodyPr wrap="square" lIns="38100" tIns="19050" rIns="38100" bIns="19050" anchor="ctr">
                <a:spAutoFit/>
              </a:bodyPr>
              <a:lstStyle/>
              <a:p>
                <a:pPr>
                  <a:defRPr sz="1800">
                    <a:latin typeface="IPT.Badr" panose="00000400000000000000" pitchFamily="2" charset="2"/>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val>
            <c:numRef>
              <c:f>Sheet1!$C$2:$C$7</c:f>
              <c:numCache>
                <c:formatCode>General</c:formatCode>
                <c:ptCount val="6"/>
                <c:pt idx="0">
                  <c:v>140</c:v>
                </c:pt>
                <c:pt idx="1">
                  <c:v>143</c:v>
                </c:pt>
                <c:pt idx="2">
                  <c:v>139</c:v>
                </c:pt>
                <c:pt idx="3">
                  <c:v>140</c:v>
                </c:pt>
                <c:pt idx="4">
                  <c:v>137</c:v>
                </c:pt>
                <c:pt idx="5">
                  <c:v>138</c:v>
                </c:pt>
              </c:numCache>
            </c:numRef>
          </c:val>
          <c:extLst xmlns:c16r2="http://schemas.microsoft.com/office/drawing/2015/06/chart">
            <c:ext xmlns:c16="http://schemas.microsoft.com/office/drawing/2014/chart" uri="{C3380CC4-5D6E-409C-BE32-E72D297353CC}">
              <c16:uniqueId val="{00000004-EF7C-4444-A79E-6B6E038A9936}"/>
            </c:ext>
          </c:extLst>
        </c:ser>
        <c:dLbls>
          <c:showLegendKey val="0"/>
          <c:showVal val="0"/>
          <c:showCatName val="0"/>
          <c:showSerName val="0"/>
          <c:showPercent val="0"/>
          <c:showBubbleSize val="0"/>
        </c:dLbls>
        <c:gapWidth val="219"/>
        <c:axId val="100139520"/>
        <c:axId val="43696128"/>
      </c:barChart>
      <c:catAx>
        <c:axId val="10013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tr" panose="01000700000000000000" pitchFamily="2" charset="-78"/>
                <a:ea typeface="+mn-ea"/>
                <a:cs typeface="Titr" panose="01000700000000000000" pitchFamily="2" charset="-78"/>
              </a:defRPr>
            </a:pPr>
            <a:endParaRPr lang="en-US"/>
          </a:p>
        </c:txPr>
        <c:crossAx val="43696128"/>
        <c:crosses val="autoZero"/>
        <c:auto val="1"/>
        <c:lblAlgn val="ctr"/>
        <c:lblOffset val="100"/>
        <c:noMultiLvlLbl val="0"/>
      </c:catAx>
      <c:valAx>
        <c:axId val="43696128"/>
        <c:scaling>
          <c:orientation val="minMax"/>
        </c:scaling>
        <c:delete val="0"/>
        <c:axPos val="l"/>
        <c:numFmt formatCode="#,##0" sourceLinked="1"/>
        <c:majorTickMark val="none"/>
        <c:minorTickMark val="none"/>
        <c:tickLblPos val="nextTo"/>
        <c:spPr>
          <a:ln w="9525">
            <a:noFill/>
          </a:ln>
        </c:spPr>
        <c:txPr>
          <a:bodyPr rot="-60000000" spcFirstLastPara="1" vertOverflow="ellipsis" vert="horz" wrap="square" anchor="ctr" anchorCtr="1"/>
          <a:lstStyle/>
          <a:p>
            <a:pPr>
              <a:defRPr sz="1200" b="1" i="0" u="none" strike="noStrike" kern="1200" baseline="0">
                <a:solidFill>
                  <a:sysClr val="windowText" lastClr="000000"/>
                </a:solidFill>
                <a:latin typeface="IPT.Badr" panose="00000400000000000000" pitchFamily="2" charset="2"/>
                <a:ea typeface="+mn-ea"/>
                <a:cs typeface="+mn-cs"/>
              </a:defRPr>
            </a:pPr>
            <a:endParaRPr lang="en-US"/>
          </a:p>
        </c:txPr>
        <c:crossAx val="100139520"/>
        <c:crosses val="autoZero"/>
        <c:crossBetween val="between"/>
      </c:valAx>
      <c:spPr>
        <a:noFill/>
        <a:ln w="25400">
          <a:noFill/>
        </a:ln>
      </c:spPr>
    </c:plotArea>
    <c:legend>
      <c:legendPos val="r"/>
      <c:layout>
        <c:manualLayout>
          <c:xMode val="edge"/>
          <c:yMode val="edge"/>
          <c:x val="0.2186404468241043"/>
          <c:y val="4.6316908689578218E-2"/>
          <c:w val="0.31487374312854688"/>
          <c:h val="0.16110501041668973"/>
        </c:manualLayout>
      </c:layout>
      <c:overlay val="0"/>
      <c:txPr>
        <a:bodyPr/>
        <a:lstStyle/>
        <a:p>
          <a:pPr>
            <a:defRPr sz="1400"/>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C9EA2C-A394-45EE-B6B3-2FCD108DCBAD}" type="doc">
      <dgm:prSet loTypeId="urn:microsoft.com/office/officeart/2005/8/layout/pList2" loCatId="list" qsTypeId="urn:microsoft.com/office/officeart/2005/8/quickstyle/3d1" qsCatId="3D" csTypeId="urn:microsoft.com/office/officeart/2005/8/colors/colorful2" csCatId="colorful" phldr="1"/>
      <dgm:spPr/>
    </dgm:pt>
    <dgm:pt modelId="{5E60EEB8-76DD-439B-B983-3237AA8A5AC2}">
      <dgm:prSet phldrT="[Text]" custT="1"/>
      <dgm:spPr>
        <a:solidFill>
          <a:schemeClr val="accent1">
            <a:lumMod val="40000"/>
            <a:lumOff val="60000"/>
          </a:schemeClr>
        </a:solidFill>
      </dgm:spPr>
      <dgm:t>
        <a:bodyPr/>
        <a:lstStyle/>
        <a:p>
          <a:r>
            <a:rPr lang="fa-IR" sz="1800" b="1" dirty="0" smtClean="0">
              <a:solidFill>
                <a:schemeClr val="tx1"/>
              </a:solidFill>
              <a:cs typeface="Zar" panose="00000400000000000000" pitchFamily="2" charset="-78"/>
            </a:rPr>
            <a:t>بیمه نامه پوشش ریسک  سیاسی سرمایه گذاری خارجی صادرات محور</a:t>
          </a:r>
          <a:endParaRPr lang="en-US" sz="1800" b="1" dirty="0">
            <a:solidFill>
              <a:schemeClr val="tx1"/>
            </a:solidFill>
            <a:cs typeface="Zar" panose="00000400000000000000" pitchFamily="2" charset="-78"/>
          </a:endParaRPr>
        </a:p>
      </dgm:t>
    </dgm:pt>
    <dgm:pt modelId="{CD758F81-49C3-4A8E-8A66-2127F919FB1D}" type="parTrans" cxnId="{5563C4A0-AAAB-46D9-800E-15FE83738D0F}">
      <dgm:prSet/>
      <dgm:spPr/>
      <dgm:t>
        <a:bodyPr/>
        <a:lstStyle/>
        <a:p>
          <a:endParaRPr lang="en-US"/>
        </a:p>
      </dgm:t>
    </dgm:pt>
    <dgm:pt modelId="{90F94AD6-6360-4173-AAC7-D9DA0BAE602A}" type="sibTrans" cxnId="{5563C4A0-AAAB-46D9-800E-15FE83738D0F}">
      <dgm:prSet/>
      <dgm:spPr/>
      <dgm:t>
        <a:bodyPr/>
        <a:lstStyle/>
        <a:p>
          <a:endParaRPr lang="en-US"/>
        </a:p>
      </dgm:t>
    </dgm:pt>
    <dgm:pt modelId="{F30A8465-CC4B-489F-9192-DBCD8B72726B}">
      <dgm:prSet phldrT="[Text]" custT="1"/>
      <dgm:spPr>
        <a:solidFill>
          <a:schemeClr val="accent1">
            <a:lumMod val="40000"/>
            <a:lumOff val="60000"/>
          </a:schemeClr>
        </a:solidFill>
      </dgm:spPr>
      <dgm:t>
        <a:bodyPr/>
        <a:lstStyle/>
        <a:p>
          <a:r>
            <a:rPr lang="fa-IR" sz="1800" b="1" dirty="0" smtClean="0">
              <a:solidFill>
                <a:schemeClr val="tx1"/>
              </a:solidFill>
              <a:cs typeface="Zar" panose="00000400000000000000" pitchFamily="2" charset="-78"/>
            </a:rPr>
            <a:t>ضمانتنامه اعتبارریالی</a:t>
          </a:r>
          <a:endParaRPr lang="fa-IR" sz="1700" b="1" dirty="0" smtClean="0">
            <a:solidFill>
              <a:schemeClr val="tx1"/>
            </a:solidFill>
            <a:cs typeface="Zar" panose="00000400000000000000" pitchFamily="2" charset="-78"/>
          </a:endParaRPr>
        </a:p>
        <a:p>
          <a:r>
            <a:rPr lang="fa-IR" sz="1700" b="1" dirty="0" smtClean="0">
              <a:solidFill>
                <a:schemeClr val="tx1"/>
              </a:solidFill>
              <a:cs typeface="Zar" panose="00000400000000000000" pitchFamily="2" charset="-78"/>
            </a:rPr>
            <a:t>ضمانتنامه اعتباری ارزی</a:t>
          </a:r>
        </a:p>
        <a:p>
          <a:r>
            <a:rPr lang="fa-IR" sz="1700" b="1" dirty="0" smtClean="0">
              <a:solidFill>
                <a:schemeClr val="tx1"/>
              </a:solidFill>
              <a:cs typeface="Zar" panose="00000400000000000000" pitchFamily="2" charset="-78"/>
            </a:rPr>
            <a:t>پوشش ضمانت نامه بانکی</a:t>
          </a:r>
        </a:p>
        <a:p>
          <a:r>
            <a:rPr lang="fa-IR" sz="1700" b="1" dirty="0" smtClean="0">
              <a:solidFill>
                <a:schemeClr val="tx1"/>
              </a:solidFill>
              <a:cs typeface="Zar" panose="00000400000000000000" pitchFamily="2" charset="-78"/>
            </a:rPr>
            <a:t>ضمانت نامه اعتبار خریدار</a:t>
          </a:r>
        </a:p>
        <a:p>
          <a:r>
            <a:rPr lang="fa-IR" sz="1700" b="1" dirty="0" smtClean="0">
              <a:solidFill>
                <a:schemeClr val="tx1"/>
              </a:solidFill>
              <a:cs typeface="Zar" panose="00000400000000000000" pitchFamily="2" charset="-78"/>
            </a:rPr>
            <a:t>پوشش بیمه نامه خرید دین اسناد صادراتی</a:t>
          </a:r>
        </a:p>
        <a:p>
          <a:r>
            <a:rPr lang="fa-IR" sz="1700" b="1" dirty="0" smtClean="0">
              <a:solidFill>
                <a:schemeClr val="tx1"/>
              </a:solidFill>
              <a:cs typeface="Zar" panose="00000400000000000000" pitchFamily="2" charset="-78"/>
            </a:rPr>
            <a:t>بیمه نامه تضمین مطالبات بانک بابت اعتبارات اسناد دیداری</a:t>
          </a:r>
        </a:p>
      </dgm:t>
    </dgm:pt>
    <dgm:pt modelId="{804BE999-8406-4CA8-9932-A947D60BD4D3}" type="parTrans" cxnId="{9AF22437-2799-4024-813C-69BE3C5B82DD}">
      <dgm:prSet/>
      <dgm:spPr/>
      <dgm:t>
        <a:bodyPr/>
        <a:lstStyle/>
        <a:p>
          <a:endParaRPr lang="en-US"/>
        </a:p>
      </dgm:t>
    </dgm:pt>
    <dgm:pt modelId="{02886BA9-D26B-4070-A80E-EB2FA83C78C0}" type="sibTrans" cxnId="{9AF22437-2799-4024-813C-69BE3C5B82DD}">
      <dgm:prSet/>
      <dgm:spPr/>
      <dgm:t>
        <a:bodyPr/>
        <a:lstStyle/>
        <a:p>
          <a:endParaRPr lang="en-US"/>
        </a:p>
      </dgm:t>
    </dgm:pt>
    <dgm:pt modelId="{F07BDF6B-15C0-44BF-939D-0B1D1317DC77}">
      <dgm:prSet phldrT="[Text]" custT="1"/>
      <dgm:spPr>
        <a:solidFill>
          <a:schemeClr val="accent1">
            <a:lumMod val="40000"/>
            <a:lumOff val="60000"/>
          </a:schemeClr>
        </a:solidFill>
      </dgm:spPr>
      <dgm:t>
        <a:bodyPr/>
        <a:lstStyle/>
        <a:p>
          <a:pPr algn="ctr"/>
          <a:r>
            <a:rPr lang="fa-IR" sz="1500" b="1" dirty="0" smtClean="0">
              <a:solidFill>
                <a:schemeClr val="tx1"/>
              </a:solidFill>
              <a:cs typeface="Zar" panose="00000400000000000000" pitchFamily="2" charset="-78"/>
            </a:rPr>
            <a:t>بیمه نامه خاص صادرات</a:t>
          </a:r>
        </a:p>
        <a:p>
          <a:pPr algn="ctr"/>
          <a:r>
            <a:rPr lang="fa-IR" sz="1500" b="1" dirty="0" smtClean="0">
              <a:solidFill>
                <a:schemeClr val="tx1"/>
              </a:solidFill>
              <a:cs typeface="Zar" panose="00000400000000000000" pitchFamily="2" charset="-78"/>
            </a:rPr>
            <a:t>بیمه نامه کل گردش صادرات</a:t>
          </a:r>
        </a:p>
        <a:p>
          <a:pPr algn="ctr"/>
          <a:r>
            <a:rPr lang="fa-IR" sz="1500" b="1" dirty="0" smtClean="0">
              <a:solidFill>
                <a:schemeClr val="tx1"/>
              </a:solidFill>
              <a:cs typeface="Zar" panose="00000400000000000000" pitchFamily="2" charset="-78"/>
            </a:rPr>
            <a:t>ضمانتنامه اعتبار تولیدی</a:t>
          </a:r>
        </a:p>
        <a:p>
          <a:pPr algn="ctr"/>
          <a:r>
            <a:rPr lang="fa-IR" sz="1500" b="1" dirty="0" smtClean="0">
              <a:solidFill>
                <a:schemeClr val="tx1"/>
              </a:solidFill>
              <a:cs typeface="Zar" panose="00000400000000000000" pitchFamily="2" charset="-78"/>
            </a:rPr>
            <a:t> بیمه نامه بلااثر شدن قرارداد صادراتی</a:t>
          </a:r>
        </a:p>
        <a:p>
          <a:pPr algn="ctr"/>
          <a:r>
            <a:rPr lang="fa-IR" sz="1500" b="1" dirty="0" smtClean="0">
              <a:solidFill>
                <a:schemeClr val="tx1"/>
              </a:solidFill>
              <a:cs typeface="Zar" panose="00000400000000000000" pitchFamily="2" charset="-78"/>
            </a:rPr>
            <a:t>بیمه نامه خاص صادرات خدمات فنی و مهندسی</a:t>
          </a:r>
        </a:p>
        <a:p>
          <a:pPr algn="ctr"/>
          <a:r>
            <a:rPr lang="fa-IR" sz="1500" b="1" dirty="0" smtClean="0">
              <a:solidFill>
                <a:schemeClr val="tx1"/>
              </a:solidFill>
              <a:cs typeface="Zar" panose="00000400000000000000" pitchFamily="2" charset="-78"/>
            </a:rPr>
            <a:t>ضمانت نامه برای پیمانکاران خدمات فنی و مهندسی</a:t>
          </a:r>
        </a:p>
        <a:p>
          <a:pPr algn="ctr"/>
          <a:r>
            <a:rPr lang="fa-IR" sz="1500" b="1" dirty="0" smtClean="0">
              <a:solidFill>
                <a:schemeClr val="tx1"/>
              </a:solidFill>
              <a:cs typeface="Zar" panose="00000400000000000000" pitchFamily="2" charset="-78"/>
            </a:rPr>
            <a:t>بیمه پوشش نوسانات نرخ ارز</a:t>
          </a:r>
        </a:p>
        <a:p>
          <a:pPr algn="ctr"/>
          <a:r>
            <a:rPr lang="fa-IR" sz="1500" b="1" dirty="0" smtClean="0">
              <a:solidFill>
                <a:schemeClr val="tx1"/>
              </a:solidFill>
              <a:cs typeface="Zar" panose="00000400000000000000" pitchFamily="2" charset="-78"/>
            </a:rPr>
            <a:t>ضمانت نامه گمرکی</a:t>
          </a:r>
        </a:p>
        <a:p>
          <a:pPr algn="r"/>
          <a:endParaRPr lang="fa-IR" sz="1600" b="1" dirty="0" smtClean="0">
            <a:solidFill>
              <a:schemeClr val="tx1"/>
            </a:solidFill>
            <a:cs typeface="Zar" panose="00000400000000000000" pitchFamily="2" charset="-78"/>
          </a:endParaRPr>
        </a:p>
        <a:p>
          <a:pPr algn="r"/>
          <a:endParaRPr lang="fa-IR" sz="1600" b="1" dirty="0" smtClean="0">
            <a:solidFill>
              <a:schemeClr val="tx1"/>
            </a:solidFill>
            <a:cs typeface="Zar" panose="00000400000000000000" pitchFamily="2" charset="-78"/>
          </a:endParaRPr>
        </a:p>
        <a:p>
          <a:pPr algn="r"/>
          <a:endParaRPr lang="fa-IR" sz="1600" b="1" dirty="0" smtClean="0">
            <a:solidFill>
              <a:schemeClr val="tx1"/>
            </a:solidFill>
            <a:cs typeface="Zar" panose="00000400000000000000" pitchFamily="2" charset="-78"/>
          </a:endParaRPr>
        </a:p>
        <a:p>
          <a:pPr algn="r"/>
          <a:endParaRPr lang="en-US" sz="1600" b="1" dirty="0">
            <a:solidFill>
              <a:schemeClr val="tx1"/>
            </a:solidFill>
            <a:cs typeface="Zar" panose="00000400000000000000" pitchFamily="2" charset="-78"/>
          </a:endParaRPr>
        </a:p>
      </dgm:t>
    </dgm:pt>
    <dgm:pt modelId="{D72C39A0-340B-4386-9E94-BA5E6C158665}" type="parTrans" cxnId="{3693FAD9-56D4-457C-97A4-00BD35AE205A}">
      <dgm:prSet/>
      <dgm:spPr/>
      <dgm:t>
        <a:bodyPr/>
        <a:lstStyle/>
        <a:p>
          <a:endParaRPr lang="en-US"/>
        </a:p>
      </dgm:t>
    </dgm:pt>
    <dgm:pt modelId="{CF8B8AE3-D335-4BEF-9581-7B9993BF608E}" type="sibTrans" cxnId="{3693FAD9-56D4-457C-97A4-00BD35AE205A}">
      <dgm:prSet/>
      <dgm:spPr/>
      <dgm:t>
        <a:bodyPr/>
        <a:lstStyle/>
        <a:p>
          <a:endParaRPr lang="en-US"/>
        </a:p>
      </dgm:t>
    </dgm:pt>
    <dgm:pt modelId="{10AC4165-87C5-4C2B-B9C2-1B51B1830422}" type="pres">
      <dgm:prSet presAssocID="{6DC9EA2C-A394-45EE-B6B3-2FCD108DCBAD}" presName="Name0" presStyleCnt="0">
        <dgm:presLayoutVars>
          <dgm:dir/>
          <dgm:resizeHandles val="exact"/>
        </dgm:presLayoutVars>
      </dgm:prSet>
      <dgm:spPr/>
    </dgm:pt>
    <dgm:pt modelId="{C37B7BA0-9E53-4C1A-BAED-B218038F0EB8}" type="pres">
      <dgm:prSet presAssocID="{6DC9EA2C-A394-45EE-B6B3-2FCD108DCBAD}" presName="bkgdShp" presStyleLbl="alignAccFollowNode1" presStyleIdx="0" presStyleCnt="1" custScaleY="95681" custLinFactNeighborX="38653" custLinFactNeighborY="-41990"/>
      <dgm:spPr>
        <a:solidFill>
          <a:schemeClr val="accent1">
            <a:lumMod val="20000"/>
            <a:lumOff val="80000"/>
            <a:alpha val="90000"/>
          </a:schemeClr>
        </a:solidFill>
      </dgm:spPr>
    </dgm:pt>
    <dgm:pt modelId="{53E81D2C-6E0F-4A10-A894-6E909BADECF9}" type="pres">
      <dgm:prSet presAssocID="{6DC9EA2C-A394-45EE-B6B3-2FCD108DCBAD}" presName="linComp" presStyleCnt="0"/>
      <dgm:spPr/>
    </dgm:pt>
    <dgm:pt modelId="{4B02AD4F-148D-4FEE-93B0-911408173595}" type="pres">
      <dgm:prSet presAssocID="{5E60EEB8-76DD-439B-B983-3237AA8A5AC2}" presName="compNode" presStyleCnt="0"/>
      <dgm:spPr/>
    </dgm:pt>
    <dgm:pt modelId="{D5F26457-B946-4990-9307-94AD58693F45}" type="pres">
      <dgm:prSet presAssocID="{5E60EEB8-76DD-439B-B983-3237AA8A5AC2}" presName="node" presStyleLbl="node1" presStyleIdx="0" presStyleCnt="3" custScaleY="153153" custLinFactNeighborX="-5508" custLinFactNeighborY="549">
        <dgm:presLayoutVars>
          <dgm:bulletEnabled val="1"/>
        </dgm:presLayoutVars>
      </dgm:prSet>
      <dgm:spPr/>
      <dgm:t>
        <a:bodyPr/>
        <a:lstStyle/>
        <a:p>
          <a:endParaRPr lang="en-US"/>
        </a:p>
      </dgm:t>
    </dgm:pt>
    <dgm:pt modelId="{AA4516FA-0DB2-4822-9AF9-9757F95E723C}" type="pres">
      <dgm:prSet presAssocID="{5E60EEB8-76DD-439B-B983-3237AA8A5AC2}" presName="invisiNode" presStyleLbl="node1" presStyleIdx="0" presStyleCnt="3"/>
      <dgm:spPr/>
    </dgm:pt>
    <dgm:pt modelId="{8F3FD0F3-4ADF-4757-8580-02519D0A2AA1}" type="pres">
      <dgm:prSet presAssocID="{5E60EEB8-76DD-439B-B983-3237AA8A5AC2}" presName="imagNode" presStyleLbl="fgImgPlace1" presStyleIdx="0" presStyleCnt="3" custScaleY="64860" custLinFactNeighborX="-3907" custLinFactNeighborY="-37129"/>
      <dgm:spPr>
        <a:solidFill>
          <a:srgbClr val="ECF3F9"/>
        </a:solidFill>
      </dgm:spPr>
    </dgm:pt>
    <dgm:pt modelId="{2AC71CC2-4726-4A66-9F30-181F4165576B}" type="pres">
      <dgm:prSet presAssocID="{90F94AD6-6360-4173-AAC7-D9DA0BAE602A}" presName="sibTrans" presStyleLbl="sibTrans2D1" presStyleIdx="0" presStyleCnt="0"/>
      <dgm:spPr/>
      <dgm:t>
        <a:bodyPr/>
        <a:lstStyle/>
        <a:p>
          <a:endParaRPr lang="en-US"/>
        </a:p>
      </dgm:t>
    </dgm:pt>
    <dgm:pt modelId="{93402555-C243-402C-9E85-C7523A613417}" type="pres">
      <dgm:prSet presAssocID="{F30A8465-CC4B-489F-9192-DBCD8B72726B}" presName="compNode" presStyleCnt="0"/>
      <dgm:spPr/>
    </dgm:pt>
    <dgm:pt modelId="{B60B626D-E886-4A41-88DC-A0D85FB61BB7}" type="pres">
      <dgm:prSet presAssocID="{F30A8465-CC4B-489F-9192-DBCD8B72726B}" presName="node" presStyleLbl="node1" presStyleIdx="1" presStyleCnt="3" custScaleY="161152" custLinFactNeighborY="549">
        <dgm:presLayoutVars>
          <dgm:bulletEnabled val="1"/>
        </dgm:presLayoutVars>
      </dgm:prSet>
      <dgm:spPr/>
      <dgm:t>
        <a:bodyPr/>
        <a:lstStyle/>
        <a:p>
          <a:endParaRPr lang="en-US"/>
        </a:p>
      </dgm:t>
    </dgm:pt>
    <dgm:pt modelId="{38E683BC-EC46-47F2-8DD7-815C02ECE9AC}" type="pres">
      <dgm:prSet presAssocID="{F30A8465-CC4B-489F-9192-DBCD8B72726B}" presName="invisiNode" presStyleLbl="node1" presStyleIdx="1" presStyleCnt="3"/>
      <dgm:spPr/>
    </dgm:pt>
    <dgm:pt modelId="{928E81D5-2598-4986-AA16-1397CA822E80}" type="pres">
      <dgm:prSet presAssocID="{F30A8465-CC4B-489F-9192-DBCD8B72726B}" presName="imagNode" presStyleLbl="fgImgPlace1" presStyleIdx="1" presStyleCnt="3" custScaleY="60125" custLinFactNeighborX="1645" custLinFactNeighborY="-35015"/>
      <dgm:spPr>
        <a:solidFill>
          <a:srgbClr val="ECF3F9"/>
        </a:solidFill>
      </dgm:spPr>
    </dgm:pt>
    <dgm:pt modelId="{3FC2AEFF-C4BE-4397-B802-8D814D212784}" type="pres">
      <dgm:prSet presAssocID="{02886BA9-D26B-4070-A80E-EB2FA83C78C0}" presName="sibTrans" presStyleLbl="sibTrans2D1" presStyleIdx="0" presStyleCnt="0"/>
      <dgm:spPr/>
      <dgm:t>
        <a:bodyPr/>
        <a:lstStyle/>
        <a:p>
          <a:endParaRPr lang="en-US"/>
        </a:p>
      </dgm:t>
    </dgm:pt>
    <dgm:pt modelId="{5EFDF6AB-A025-4608-A8CD-2674546A66A3}" type="pres">
      <dgm:prSet presAssocID="{F07BDF6B-15C0-44BF-939D-0B1D1317DC77}" presName="compNode" presStyleCnt="0"/>
      <dgm:spPr/>
    </dgm:pt>
    <dgm:pt modelId="{BCC56516-B608-4767-B875-7ABC8E9636AE}" type="pres">
      <dgm:prSet presAssocID="{F07BDF6B-15C0-44BF-939D-0B1D1317DC77}" presName="node" presStyleLbl="node1" presStyleIdx="2" presStyleCnt="3" custScaleX="97311" custScaleY="155929" custLinFactNeighborX="633" custLinFactNeighborY="-2782">
        <dgm:presLayoutVars>
          <dgm:bulletEnabled val="1"/>
        </dgm:presLayoutVars>
      </dgm:prSet>
      <dgm:spPr/>
      <dgm:t>
        <a:bodyPr/>
        <a:lstStyle/>
        <a:p>
          <a:endParaRPr lang="en-US"/>
        </a:p>
      </dgm:t>
    </dgm:pt>
    <dgm:pt modelId="{D205AE4B-5F47-4F59-8E29-EA814150BBF5}" type="pres">
      <dgm:prSet presAssocID="{F07BDF6B-15C0-44BF-939D-0B1D1317DC77}" presName="invisiNode" presStyleLbl="node1" presStyleIdx="2" presStyleCnt="3"/>
      <dgm:spPr/>
    </dgm:pt>
    <dgm:pt modelId="{3671D10E-28E2-4EBF-942F-E75585A47EC1}" type="pres">
      <dgm:prSet presAssocID="{F07BDF6B-15C0-44BF-939D-0B1D1317DC77}" presName="imagNode" presStyleLbl="fgImgPlace1" presStyleIdx="2" presStyleCnt="3" custScaleY="59007" custLinFactNeighborX="1836" custLinFactNeighborY="-43000"/>
      <dgm:spPr>
        <a:solidFill>
          <a:srgbClr val="F3F6FA"/>
        </a:solidFill>
      </dgm:spPr>
    </dgm:pt>
  </dgm:ptLst>
  <dgm:cxnLst>
    <dgm:cxn modelId="{5563C4A0-AAAB-46D9-800E-15FE83738D0F}" srcId="{6DC9EA2C-A394-45EE-B6B3-2FCD108DCBAD}" destId="{5E60EEB8-76DD-439B-B983-3237AA8A5AC2}" srcOrd="0" destOrd="0" parTransId="{CD758F81-49C3-4A8E-8A66-2127F919FB1D}" sibTransId="{90F94AD6-6360-4173-AAC7-D9DA0BAE602A}"/>
    <dgm:cxn modelId="{B356E0CD-E2C2-42B3-95C5-E418D1FE3436}" type="presOf" srcId="{02886BA9-D26B-4070-A80E-EB2FA83C78C0}" destId="{3FC2AEFF-C4BE-4397-B802-8D814D212784}" srcOrd="0" destOrd="0" presId="urn:microsoft.com/office/officeart/2005/8/layout/pList2"/>
    <dgm:cxn modelId="{3693FAD9-56D4-457C-97A4-00BD35AE205A}" srcId="{6DC9EA2C-A394-45EE-B6B3-2FCD108DCBAD}" destId="{F07BDF6B-15C0-44BF-939D-0B1D1317DC77}" srcOrd="2" destOrd="0" parTransId="{D72C39A0-340B-4386-9E94-BA5E6C158665}" sibTransId="{CF8B8AE3-D335-4BEF-9581-7B9993BF608E}"/>
    <dgm:cxn modelId="{80D05247-CFE6-4A26-90DF-E7F64C677DCF}" type="presOf" srcId="{90F94AD6-6360-4173-AAC7-D9DA0BAE602A}" destId="{2AC71CC2-4726-4A66-9F30-181F4165576B}" srcOrd="0" destOrd="0" presId="urn:microsoft.com/office/officeart/2005/8/layout/pList2"/>
    <dgm:cxn modelId="{2CF8BD8E-4E76-45B2-B78F-0B5659DFF4FA}" type="presOf" srcId="{F30A8465-CC4B-489F-9192-DBCD8B72726B}" destId="{B60B626D-E886-4A41-88DC-A0D85FB61BB7}" srcOrd="0" destOrd="0" presId="urn:microsoft.com/office/officeart/2005/8/layout/pList2"/>
    <dgm:cxn modelId="{9AF22437-2799-4024-813C-69BE3C5B82DD}" srcId="{6DC9EA2C-A394-45EE-B6B3-2FCD108DCBAD}" destId="{F30A8465-CC4B-489F-9192-DBCD8B72726B}" srcOrd="1" destOrd="0" parTransId="{804BE999-8406-4CA8-9932-A947D60BD4D3}" sibTransId="{02886BA9-D26B-4070-A80E-EB2FA83C78C0}"/>
    <dgm:cxn modelId="{0F037598-4431-4CF8-87C1-49B712ED1AA3}" type="presOf" srcId="{F07BDF6B-15C0-44BF-939D-0B1D1317DC77}" destId="{BCC56516-B608-4767-B875-7ABC8E9636AE}" srcOrd="0" destOrd="0" presId="urn:microsoft.com/office/officeart/2005/8/layout/pList2"/>
    <dgm:cxn modelId="{87E1DF39-983F-477D-A843-027EA1F333FD}" type="presOf" srcId="{6DC9EA2C-A394-45EE-B6B3-2FCD108DCBAD}" destId="{10AC4165-87C5-4C2B-B9C2-1B51B1830422}" srcOrd="0" destOrd="0" presId="urn:microsoft.com/office/officeart/2005/8/layout/pList2"/>
    <dgm:cxn modelId="{9D2187B5-FC7B-4E97-8868-4FBD9EE595CE}" type="presOf" srcId="{5E60EEB8-76DD-439B-B983-3237AA8A5AC2}" destId="{D5F26457-B946-4990-9307-94AD58693F45}" srcOrd="0" destOrd="0" presId="urn:microsoft.com/office/officeart/2005/8/layout/pList2"/>
    <dgm:cxn modelId="{58C90568-9C14-41F7-A93F-F2CEAB59B022}" type="presParOf" srcId="{10AC4165-87C5-4C2B-B9C2-1B51B1830422}" destId="{C37B7BA0-9E53-4C1A-BAED-B218038F0EB8}" srcOrd="0" destOrd="0" presId="urn:microsoft.com/office/officeart/2005/8/layout/pList2"/>
    <dgm:cxn modelId="{6275D8E6-02E5-406F-B09E-1D153FC159F7}" type="presParOf" srcId="{10AC4165-87C5-4C2B-B9C2-1B51B1830422}" destId="{53E81D2C-6E0F-4A10-A894-6E909BADECF9}" srcOrd="1" destOrd="0" presId="urn:microsoft.com/office/officeart/2005/8/layout/pList2"/>
    <dgm:cxn modelId="{817CFD6E-1921-4D64-9E3A-BE8B19692D12}" type="presParOf" srcId="{53E81D2C-6E0F-4A10-A894-6E909BADECF9}" destId="{4B02AD4F-148D-4FEE-93B0-911408173595}" srcOrd="0" destOrd="0" presId="urn:microsoft.com/office/officeart/2005/8/layout/pList2"/>
    <dgm:cxn modelId="{215918BD-86AD-4085-8BA8-9E7CFE94101E}" type="presParOf" srcId="{4B02AD4F-148D-4FEE-93B0-911408173595}" destId="{D5F26457-B946-4990-9307-94AD58693F45}" srcOrd="0" destOrd="0" presId="urn:microsoft.com/office/officeart/2005/8/layout/pList2"/>
    <dgm:cxn modelId="{5B6DF12E-3547-4A47-B306-328D57118555}" type="presParOf" srcId="{4B02AD4F-148D-4FEE-93B0-911408173595}" destId="{AA4516FA-0DB2-4822-9AF9-9757F95E723C}" srcOrd="1" destOrd="0" presId="urn:microsoft.com/office/officeart/2005/8/layout/pList2"/>
    <dgm:cxn modelId="{7F8B704D-EF0B-4A38-AC71-EEA91CC44126}" type="presParOf" srcId="{4B02AD4F-148D-4FEE-93B0-911408173595}" destId="{8F3FD0F3-4ADF-4757-8580-02519D0A2AA1}" srcOrd="2" destOrd="0" presId="urn:microsoft.com/office/officeart/2005/8/layout/pList2"/>
    <dgm:cxn modelId="{0E8EF283-6E25-446C-95EE-84F67E27F849}" type="presParOf" srcId="{53E81D2C-6E0F-4A10-A894-6E909BADECF9}" destId="{2AC71CC2-4726-4A66-9F30-181F4165576B}" srcOrd="1" destOrd="0" presId="urn:microsoft.com/office/officeart/2005/8/layout/pList2"/>
    <dgm:cxn modelId="{F7E21600-A507-4D0D-A2F5-12D57905650B}" type="presParOf" srcId="{53E81D2C-6E0F-4A10-A894-6E909BADECF9}" destId="{93402555-C243-402C-9E85-C7523A613417}" srcOrd="2" destOrd="0" presId="urn:microsoft.com/office/officeart/2005/8/layout/pList2"/>
    <dgm:cxn modelId="{DC5384FA-5016-46AC-98DF-1183DF30C0B3}" type="presParOf" srcId="{93402555-C243-402C-9E85-C7523A613417}" destId="{B60B626D-E886-4A41-88DC-A0D85FB61BB7}" srcOrd="0" destOrd="0" presId="urn:microsoft.com/office/officeart/2005/8/layout/pList2"/>
    <dgm:cxn modelId="{0617EB01-8C3E-4699-956E-5BA28BBE0307}" type="presParOf" srcId="{93402555-C243-402C-9E85-C7523A613417}" destId="{38E683BC-EC46-47F2-8DD7-815C02ECE9AC}" srcOrd="1" destOrd="0" presId="urn:microsoft.com/office/officeart/2005/8/layout/pList2"/>
    <dgm:cxn modelId="{2C31FF3C-9300-45E6-92EE-64C6473438EB}" type="presParOf" srcId="{93402555-C243-402C-9E85-C7523A613417}" destId="{928E81D5-2598-4986-AA16-1397CA822E80}" srcOrd="2" destOrd="0" presId="urn:microsoft.com/office/officeart/2005/8/layout/pList2"/>
    <dgm:cxn modelId="{B4D01FB8-8D19-4A1F-999E-A01BD493D0DC}" type="presParOf" srcId="{53E81D2C-6E0F-4A10-A894-6E909BADECF9}" destId="{3FC2AEFF-C4BE-4397-B802-8D814D212784}" srcOrd="3" destOrd="0" presId="urn:microsoft.com/office/officeart/2005/8/layout/pList2"/>
    <dgm:cxn modelId="{2AD3EF40-F157-4300-94A5-3632B23C2D0C}" type="presParOf" srcId="{53E81D2C-6E0F-4A10-A894-6E909BADECF9}" destId="{5EFDF6AB-A025-4608-A8CD-2674546A66A3}" srcOrd="4" destOrd="0" presId="urn:microsoft.com/office/officeart/2005/8/layout/pList2"/>
    <dgm:cxn modelId="{03498559-823D-4A6E-BCD1-FBC92821F555}" type="presParOf" srcId="{5EFDF6AB-A025-4608-A8CD-2674546A66A3}" destId="{BCC56516-B608-4767-B875-7ABC8E9636AE}" srcOrd="0" destOrd="0" presId="urn:microsoft.com/office/officeart/2005/8/layout/pList2"/>
    <dgm:cxn modelId="{42CFA0A5-EDA4-4F02-BE08-4FC2C38D29A9}" type="presParOf" srcId="{5EFDF6AB-A025-4608-A8CD-2674546A66A3}" destId="{D205AE4B-5F47-4F59-8E29-EA814150BBF5}" srcOrd="1" destOrd="0" presId="urn:microsoft.com/office/officeart/2005/8/layout/pList2"/>
    <dgm:cxn modelId="{0E1A05CB-24F6-48E7-AA4F-6D61A1BC801B}" type="presParOf" srcId="{5EFDF6AB-A025-4608-A8CD-2674546A66A3}" destId="{3671D10E-28E2-4EBF-942F-E75585A47EC1}"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B7BA0-9E53-4C1A-BAED-B218038F0EB8}">
      <dsp:nvSpPr>
        <dsp:cNvPr id="0" name=""/>
        <dsp:cNvSpPr/>
      </dsp:nvSpPr>
      <dsp:spPr>
        <a:xfrm>
          <a:off x="0" y="0"/>
          <a:ext cx="11417905" cy="2268509"/>
        </a:xfrm>
        <a:prstGeom prst="roundRect">
          <a:avLst>
            <a:gd name="adj" fmla="val 10000"/>
          </a:avLst>
        </a:prstGeom>
        <a:solidFill>
          <a:schemeClr val="accent1">
            <a:lumMod val="20000"/>
            <a:lumOff val="80000"/>
            <a:alpha val="9000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8F3FD0F3-4ADF-4757-8580-02519D0A2AA1}">
      <dsp:nvSpPr>
        <dsp:cNvPr id="0" name=""/>
        <dsp:cNvSpPr/>
      </dsp:nvSpPr>
      <dsp:spPr>
        <a:xfrm>
          <a:off x="216864" y="0"/>
          <a:ext cx="3350734" cy="1127699"/>
        </a:xfrm>
        <a:prstGeom prst="roundRect">
          <a:avLst>
            <a:gd name="adj" fmla="val 10000"/>
          </a:avLst>
        </a:prstGeom>
        <a:solidFill>
          <a:srgbClr val="ECF3F9"/>
        </a:soli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5F26457-B946-4990-9307-94AD58693F45}">
      <dsp:nvSpPr>
        <dsp:cNvPr id="0" name=""/>
        <dsp:cNvSpPr/>
      </dsp:nvSpPr>
      <dsp:spPr>
        <a:xfrm rot="10800000">
          <a:off x="163219" y="1215717"/>
          <a:ext cx="3350734" cy="4438032"/>
        </a:xfrm>
        <a:prstGeom prst="round2SameRect">
          <a:avLst>
            <a:gd name="adj1" fmla="val 10500"/>
            <a:gd name="adj2" fmla="val 0"/>
          </a:avLst>
        </a:prstGeom>
        <a:solidFill>
          <a:schemeClr val="accent1">
            <a:lumMod val="40000"/>
            <a:lumOff val="6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fa-IR" sz="1800" b="1" kern="1200" dirty="0" smtClean="0">
              <a:solidFill>
                <a:schemeClr val="tx1"/>
              </a:solidFill>
              <a:cs typeface="Zar" panose="00000400000000000000" pitchFamily="2" charset="-78"/>
            </a:rPr>
            <a:t>بیمه نامه پوشش ریسک  سیاسی سرمایه گذاری خارجی صادرات محور</a:t>
          </a:r>
          <a:endParaRPr lang="en-US" sz="1800" b="1" kern="1200" dirty="0">
            <a:solidFill>
              <a:schemeClr val="tx1"/>
            </a:solidFill>
            <a:cs typeface="Zar" panose="00000400000000000000" pitchFamily="2" charset="-78"/>
          </a:endParaRPr>
        </a:p>
      </dsp:txBody>
      <dsp:txXfrm rot="10800000">
        <a:off x="266266" y="1215717"/>
        <a:ext cx="3144640" cy="4334985"/>
      </dsp:txXfrm>
    </dsp:sp>
    <dsp:sp modelId="{928E81D5-2598-4986-AA16-1397CA822E80}">
      <dsp:nvSpPr>
        <dsp:cNvPr id="0" name=""/>
        <dsp:cNvSpPr/>
      </dsp:nvSpPr>
      <dsp:spPr>
        <a:xfrm>
          <a:off x="4088704" y="0"/>
          <a:ext cx="3350734" cy="1045373"/>
        </a:xfrm>
        <a:prstGeom prst="roundRect">
          <a:avLst>
            <a:gd name="adj" fmla="val 10000"/>
          </a:avLst>
        </a:prstGeom>
        <a:solidFill>
          <a:srgbClr val="ECF3F9"/>
        </a:soli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60B626D-E886-4A41-88DC-A0D85FB61BB7}">
      <dsp:nvSpPr>
        <dsp:cNvPr id="0" name=""/>
        <dsp:cNvSpPr/>
      </dsp:nvSpPr>
      <dsp:spPr>
        <a:xfrm rot="10800000">
          <a:off x="4033585" y="1041872"/>
          <a:ext cx="3350734" cy="4669826"/>
        </a:xfrm>
        <a:prstGeom prst="round2SameRect">
          <a:avLst>
            <a:gd name="adj1" fmla="val 10500"/>
            <a:gd name="adj2" fmla="val 0"/>
          </a:avLst>
        </a:prstGeom>
        <a:solidFill>
          <a:schemeClr val="accent1">
            <a:lumMod val="40000"/>
            <a:lumOff val="6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fa-IR" sz="1800" b="1" kern="1200" dirty="0" smtClean="0">
              <a:solidFill>
                <a:schemeClr val="tx1"/>
              </a:solidFill>
              <a:cs typeface="Zar" panose="00000400000000000000" pitchFamily="2" charset="-78"/>
            </a:rPr>
            <a:t>ضمانتنامه اعتبارریالی</a:t>
          </a:r>
          <a:endParaRPr lang="fa-IR" sz="1700" b="1" kern="1200" dirty="0" smtClean="0">
            <a:solidFill>
              <a:schemeClr val="tx1"/>
            </a:solidFill>
            <a:cs typeface="Zar" panose="00000400000000000000" pitchFamily="2" charset="-78"/>
          </a:endParaRPr>
        </a:p>
        <a:p>
          <a:pPr lvl="0" algn="ctr" defTabSz="800100">
            <a:lnSpc>
              <a:spcPct val="90000"/>
            </a:lnSpc>
            <a:spcBef>
              <a:spcPct val="0"/>
            </a:spcBef>
            <a:spcAft>
              <a:spcPct val="35000"/>
            </a:spcAft>
          </a:pPr>
          <a:r>
            <a:rPr lang="fa-IR" sz="1700" b="1" kern="1200" dirty="0" smtClean="0">
              <a:solidFill>
                <a:schemeClr val="tx1"/>
              </a:solidFill>
              <a:cs typeface="Zar" panose="00000400000000000000" pitchFamily="2" charset="-78"/>
            </a:rPr>
            <a:t>ضمانتنامه اعتباری ارزی</a:t>
          </a:r>
        </a:p>
        <a:p>
          <a:pPr lvl="0" algn="ctr" defTabSz="800100">
            <a:lnSpc>
              <a:spcPct val="90000"/>
            </a:lnSpc>
            <a:spcBef>
              <a:spcPct val="0"/>
            </a:spcBef>
            <a:spcAft>
              <a:spcPct val="35000"/>
            </a:spcAft>
          </a:pPr>
          <a:r>
            <a:rPr lang="fa-IR" sz="1700" b="1" kern="1200" dirty="0" smtClean="0">
              <a:solidFill>
                <a:schemeClr val="tx1"/>
              </a:solidFill>
              <a:cs typeface="Zar" panose="00000400000000000000" pitchFamily="2" charset="-78"/>
            </a:rPr>
            <a:t>پوشش ضمانت نامه بانکی</a:t>
          </a:r>
        </a:p>
        <a:p>
          <a:pPr lvl="0" algn="ctr" defTabSz="800100">
            <a:lnSpc>
              <a:spcPct val="90000"/>
            </a:lnSpc>
            <a:spcBef>
              <a:spcPct val="0"/>
            </a:spcBef>
            <a:spcAft>
              <a:spcPct val="35000"/>
            </a:spcAft>
          </a:pPr>
          <a:r>
            <a:rPr lang="fa-IR" sz="1700" b="1" kern="1200" dirty="0" smtClean="0">
              <a:solidFill>
                <a:schemeClr val="tx1"/>
              </a:solidFill>
              <a:cs typeface="Zar" panose="00000400000000000000" pitchFamily="2" charset="-78"/>
            </a:rPr>
            <a:t>ضمانت نامه اعتبار خریدار</a:t>
          </a:r>
        </a:p>
        <a:p>
          <a:pPr lvl="0" algn="ctr" defTabSz="800100">
            <a:lnSpc>
              <a:spcPct val="90000"/>
            </a:lnSpc>
            <a:spcBef>
              <a:spcPct val="0"/>
            </a:spcBef>
            <a:spcAft>
              <a:spcPct val="35000"/>
            </a:spcAft>
          </a:pPr>
          <a:r>
            <a:rPr lang="fa-IR" sz="1700" b="1" kern="1200" dirty="0" smtClean="0">
              <a:solidFill>
                <a:schemeClr val="tx1"/>
              </a:solidFill>
              <a:cs typeface="Zar" panose="00000400000000000000" pitchFamily="2" charset="-78"/>
            </a:rPr>
            <a:t>پوشش بیمه نامه خرید دین اسناد صادراتی</a:t>
          </a:r>
        </a:p>
        <a:p>
          <a:pPr lvl="0" algn="ctr" defTabSz="800100">
            <a:lnSpc>
              <a:spcPct val="90000"/>
            </a:lnSpc>
            <a:spcBef>
              <a:spcPct val="0"/>
            </a:spcBef>
            <a:spcAft>
              <a:spcPct val="35000"/>
            </a:spcAft>
          </a:pPr>
          <a:r>
            <a:rPr lang="fa-IR" sz="1700" b="1" kern="1200" dirty="0" smtClean="0">
              <a:solidFill>
                <a:schemeClr val="tx1"/>
              </a:solidFill>
              <a:cs typeface="Zar" panose="00000400000000000000" pitchFamily="2" charset="-78"/>
            </a:rPr>
            <a:t>بیمه نامه تضمین مطالبات بانک بابت اعتبارات اسناد دیداری</a:t>
          </a:r>
        </a:p>
      </dsp:txBody>
      <dsp:txXfrm rot="10800000">
        <a:off x="4136632" y="1041872"/>
        <a:ext cx="3144640" cy="4566779"/>
      </dsp:txXfrm>
    </dsp:sp>
    <dsp:sp modelId="{3671D10E-28E2-4EBF-942F-E75585A47EC1}">
      <dsp:nvSpPr>
        <dsp:cNvPr id="0" name=""/>
        <dsp:cNvSpPr/>
      </dsp:nvSpPr>
      <dsp:spPr>
        <a:xfrm>
          <a:off x="7780912" y="0"/>
          <a:ext cx="3350734" cy="1025934"/>
        </a:xfrm>
        <a:prstGeom prst="roundRect">
          <a:avLst>
            <a:gd name="adj" fmla="val 10000"/>
          </a:avLst>
        </a:prstGeom>
        <a:solidFill>
          <a:srgbClr val="F3F6FA"/>
        </a:soli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CC56516-B608-4767-B875-7ABC8E9636AE}">
      <dsp:nvSpPr>
        <dsp:cNvPr id="0" name=""/>
        <dsp:cNvSpPr/>
      </dsp:nvSpPr>
      <dsp:spPr>
        <a:xfrm rot="10800000">
          <a:off x="7785653" y="1074769"/>
          <a:ext cx="3260632" cy="4518475"/>
        </a:xfrm>
        <a:prstGeom prst="round2SameRect">
          <a:avLst>
            <a:gd name="adj1" fmla="val 10500"/>
            <a:gd name="adj2" fmla="val 0"/>
          </a:avLst>
        </a:prstGeom>
        <a:solidFill>
          <a:schemeClr val="accent1">
            <a:lumMod val="40000"/>
            <a:lumOff val="6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بیمه نامه خاص صادرات</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بیمه نامه کل گردش صادرات</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ضمانتنامه اعتبار تولیدی</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 بیمه نامه بلااثر شدن قرارداد صادراتی</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بیمه نامه خاص صادرات خدمات فنی و مهندسی</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ضمانت نامه برای پیمانکاران خدمات فنی و مهندسی</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بیمه پوشش نوسانات نرخ ارز</a:t>
          </a:r>
        </a:p>
        <a:p>
          <a:pPr lvl="0" algn="ctr" defTabSz="666750">
            <a:lnSpc>
              <a:spcPct val="90000"/>
            </a:lnSpc>
            <a:spcBef>
              <a:spcPct val="0"/>
            </a:spcBef>
            <a:spcAft>
              <a:spcPct val="35000"/>
            </a:spcAft>
          </a:pPr>
          <a:r>
            <a:rPr lang="fa-IR" sz="1500" b="1" kern="1200" dirty="0" smtClean="0">
              <a:solidFill>
                <a:schemeClr val="tx1"/>
              </a:solidFill>
              <a:cs typeface="Zar" panose="00000400000000000000" pitchFamily="2" charset="-78"/>
            </a:rPr>
            <a:t>ضمانت نامه گمرکی</a:t>
          </a:r>
        </a:p>
        <a:p>
          <a:pPr lvl="0" algn="r" defTabSz="666750">
            <a:lnSpc>
              <a:spcPct val="90000"/>
            </a:lnSpc>
            <a:spcBef>
              <a:spcPct val="0"/>
            </a:spcBef>
            <a:spcAft>
              <a:spcPct val="35000"/>
            </a:spcAft>
          </a:pPr>
          <a:endParaRPr lang="fa-IR" sz="1600" b="1" kern="1200" dirty="0" smtClean="0">
            <a:solidFill>
              <a:schemeClr val="tx1"/>
            </a:solidFill>
            <a:cs typeface="Zar" panose="00000400000000000000" pitchFamily="2" charset="-78"/>
          </a:endParaRPr>
        </a:p>
        <a:p>
          <a:pPr lvl="0" algn="r" defTabSz="666750">
            <a:lnSpc>
              <a:spcPct val="90000"/>
            </a:lnSpc>
            <a:spcBef>
              <a:spcPct val="0"/>
            </a:spcBef>
            <a:spcAft>
              <a:spcPct val="35000"/>
            </a:spcAft>
          </a:pPr>
          <a:endParaRPr lang="fa-IR" sz="1600" b="1" kern="1200" dirty="0" smtClean="0">
            <a:solidFill>
              <a:schemeClr val="tx1"/>
            </a:solidFill>
            <a:cs typeface="Zar" panose="00000400000000000000" pitchFamily="2" charset="-78"/>
          </a:endParaRPr>
        </a:p>
        <a:p>
          <a:pPr lvl="0" algn="r" defTabSz="666750">
            <a:lnSpc>
              <a:spcPct val="90000"/>
            </a:lnSpc>
            <a:spcBef>
              <a:spcPct val="0"/>
            </a:spcBef>
            <a:spcAft>
              <a:spcPct val="35000"/>
            </a:spcAft>
          </a:pPr>
          <a:endParaRPr lang="fa-IR" sz="1600" b="1" kern="1200" dirty="0" smtClean="0">
            <a:solidFill>
              <a:schemeClr val="tx1"/>
            </a:solidFill>
            <a:cs typeface="Zar" panose="00000400000000000000" pitchFamily="2" charset="-78"/>
          </a:endParaRPr>
        </a:p>
        <a:p>
          <a:pPr lvl="0" algn="r" defTabSz="666750">
            <a:lnSpc>
              <a:spcPct val="90000"/>
            </a:lnSpc>
            <a:spcBef>
              <a:spcPct val="0"/>
            </a:spcBef>
            <a:spcAft>
              <a:spcPct val="35000"/>
            </a:spcAft>
          </a:pPr>
          <a:endParaRPr lang="en-US" sz="1600" b="1" kern="1200" dirty="0">
            <a:solidFill>
              <a:schemeClr val="tx1"/>
            </a:solidFill>
            <a:cs typeface="Zar" panose="00000400000000000000" pitchFamily="2" charset="-78"/>
          </a:endParaRPr>
        </a:p>
      </dsp:txBody>
      <dsp:txXfrm rot="10800000">
        <a:off x="7885929" y="1074769"/>
        <a:ext cx="3060080" cy="4418199"/>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96211" y="0"/>
            <a:ext cx="3057053" cy="468156"/>
          </a:xfrm>
          <a:prstGeom prst="rect">
            <a:avLst/>
          </a:prstGeom>
        </p:spPr>
        <p:txBody>
          <a:bodyPr vert="horz" lIns="92016" tIns="46008" rIns="92016" bIns="46008" rtlCol="1"/>
          <a:lstStyle>
            <a:lvl1pPr algn="r">
              <a:defRPr sz="1200"/>
            </a:lvl1pPr>
          </a:lstStyle>
          <a:p>
            <a:endParaRPr lang="fa-IR"/>
          </a:p>
        </p:txBody>
      </p:sp>
      <p:sp>
        <p:nvSpPr>
          <p:cNvPr id="3" name="Date Placeholder 2"/>
          <p:cNvSpPr>
            <a:spLocks noGrp="1"/>
          </p:cNvSpPr>
          <p:nvPr>
            <p:ph type="dt" sz="quarter" idx="1"/>
          </p:nvPr>
        </p:nvSpPr>
        <p:spPr>
          <a:xfrm>
            <a:off x="1598" y="0"/>
            <a:ext cx="3057053" cy="468156"/>
          </a:xfrm>
          <a:prstGeom prst="rect">
            <a:avLst/>
          </a:prstGeom>
        </p:spPr>
        <p:txBody>
          <a:bodyPr vert="horz" lIns="92016" tIns="46008" rIns="92016" bIns="46008" rtlCol="1"/>
          <a:lstStyle>
            <a:lvl1pPr algn="l">
              <a:defRPr sz="1200"/>
            </a:lvl1pPr>
          </a:lstStyle>
          <a:p>
            <a:fld id="{FC4C3B66-74A7-4E0D-862C-0B74133B1101}" type="datetimeFigureOut">
              <a:rPr lang="fa-IR" smtClean="0"/>
              <a:t>12/20/1441</a:t>
            </a:fld>
            <a:endParaRPr lang="fa-IR"/>
          </a:p>
        </p:txBody>
      </p:sp>
      <p:sp>
        <p:nvSpPr>
          <p:cNvPr id="4" name="Footer Placeholder 3"/>
          <p:cNvSpPr>
            <a:spLocks noGrp="1"/>
          </p:cNvSpPr>
          <p:nvPr>
            <p:ph type="ftr" sz="quarter" idx="2"/>
          </p:nvPr>
        </p:nvSpPr>
        <p:spPr>
          <a:xfrm>
            <a:off x="3996211" y="8886972"/>
            <a:ext cx="3057053" cy="468156"/>
          </a:xfrm>
          <a:prstGeom prst="rect">
            <a:avLst/>
          </a:prstGeom>
        </p:spPr>
        <p:txBody>
          <a:bodyPr vert="horz" lIns="92016" tIns="46008" rIns="92016" bIns="46008" rtlCol="1" anchor="b"/>
          <a:lstStyle>
            <a:lvl1pPr algn="r">
              <a:defRPr sz="1200"/>
            </a:lvl1pPr>
          </a:lstStyle>
          <a:p>
            <a:endParaRPr lang="fa-IR"/>
          </a:p>
        </p:txBody>
      </p:sp>
      <p:sp>
        <p:nvSpPr>
          <p:cNvPr id="5" name="Slide Number Placeholder 4"/>
          <p:cNvSpPr>
            <a:spLocks noGrp="1"/>
          </p:cNvSpPr>
          <p:nvPr>
            <p:ph type="sldNum" sz="quarter" idx="3"/>
          </p:nvPr>
        </p:nvSpPr>
        <p:spPr>
          <a:xfrm>
            <a:off x="1598" y="8886972"/>
            <a:ext cx="3057053" cy="468156"/>
          </a:xfrm>
          <a:prstGeom prst="rect">
            <a:avLst/>
          </a:prstGeom>
        </p:spPr>
        <p:txBody>
          <a:bodyPr vert="horz" lIns="92016" tIns="46008" rIns="92016" bIns="46008" rtlCol="1" anchor="b"/>
          <a:lstStyle>
            <a:lvl1pPr algn="l">
              <a:defRPr sz="1200"/>
            </a:lvl1pPr>
          </a:lstStyle>
          <a:p>
            <a:fld id="{2D342CCC-C634-4AB9-84B4-2F2D3A4EDD6D}" type="slidenum">
              <a:rPr lang="fa-IR" smtClean="0"/>
              <a:t>‹#›</a:t>
            </a:fld>
            <a:endParaRPr lang="fa-IR"/>
          </a:p>
        </p:txBody>
      </p:sp>
    </p:spTree>
    <p:extLst>
      <p:ext uri="{BB962C8B-B14F-4D97-AF65-F5344CB8AC3E}">
        <p14:creationId xmlns:p14="http://schemas.microsoft.com/office/powerpoint/2010/main" val="3539194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96211" y="0"/>
            <a:ext cx="3057053" cy="468156"/>
          </a:xfrm>
          <a:prstGeom prst="rect">
            <a:avLst/>
          </a:prstGeom>
        </p:spPr>
        <p:txBody>
          <a:bodyPr vert="horz" lIns="92016" tIns="46008" rIns="92016" bIns="46008" rtlCol="1"/>
          <a:lstStyle>
            <a:lvl1pPr algn="r">
              <a:defRPr sz="1200"/>
            </a:lvl1pPr>
          </a:lstStyle>
          <a:p>
            <a:endParaRPr lang="fa-IR"/>
          </a:p>
        </p:txBody>
      </p:sp>
      <p:sp>
        <p:nvSpPr>
          <p:cNvPr id="3" name="Date Placeholder 2"/>
          <p:cNvSpPr>
            <a:spLocks noGrp="1"/>
          </p:cNvSpPr>
          <p:nvPr>
            <p:ph type="dt" idx="1"/>
          </p:nvPr>
        </p:nvSpPr>
        <p:spPr>
          <a:xfrm>
            <a:off x="1598" y="0"/>
            <a:ext cx="3057053" cy="468156"/>
          </a:xfrm>
          <a:prstGeom prst="rect">
            <a:avLst/>
          </a:prstGeom>
        </p:spPr>
        <p:txBody>
          <a:bodyPr vert="horz" lIns="92016" tIns="46008" rIns="92016" bIns="46008" rtlCol="1"/>
          <a:lstStyle>
            <a:lvl1pPr algn="l">
              <a:defRPr sz="1200"/>
            </a:lvl1pPr>
          </a:lstStyle>
          <a:p>
            <a:fld id="{46C13B88-B08C-4605-8492-35CB0D5B618F}" type="datetimeFigureOut">
              <a:rPr lang="fa-IR" smtClean="0"/>
              <a:t>12/20/1441</a:t>
            </a:fld>
            <a:endParaRPr lang="fa-IR"/>
          </a:p>
        </p:txBody>
      </p:sp>
      <p:sp>
        <p:nvSpPr>
          <p:cNvPr id="4" name="Slide Image Placeholder 3"/>
          <p:cNvSpPr>
            <a:spLocks noGrp="1" noRot="1" noChangeAspect="1"/>
          </p:cNvSpPr>
          <p:nvPr>
            <p:ph type="sldImg" idx="2"/>
          </p:nvPr>
        </p:nvSpPr>
        <p:spPr>
          <a:xfrm>
            <a:off x="409575" y="701675"/>
            <a:ext cx="6234113" cy="3508375"/>
          </a:xfrm>
          <a:prstGeom prst="rect">
            <a:avLst/>
          </a:prstGeom>
          <a:noFill/>
          <a:ln w="12700">
            <a:solidFill>
              <a:prstClr val="black"/>
            </a:solidFill>
          </a:ln>
        </p:spPr>
        <p:txBody>
          <a:bodyPr vert="horz" lIns="92016" tIns="46008" rIns="92016" bIns="46008" rtlCol="1" anchor="ctr"/>
          <a:lstStyle/>
          <a:p>
            <a:endParaRPr lang="fa-IR"/>
          </a:p>
        </p:txBody>
      </p:sp>
      <p:sp>
        <p:nvSpPr>
          <p:cNvPr id="5" name="Notes Placeholder 4"/>
          <p:cNvSpPr>
            <a:spLocks noGrp="1"/>
          </p:cNvSpPr>
          <p:nvPr>
            <p:ph type="body" sz="quarter" idx="3"/>
          </p:nvPr>
        </p:nvSpPr>
        <p:spPr>
          <a:xfrm>
            <a:off x="705965" y="4445084"/>
            <a:ext cx="5641333" cy="4210207"/>
          </a:xfrm>
          <a:prstGeom prst="rect">
            <a:avLst/>
          </a:prstGeom>
        </p:spPr>
        <p:txBody>
          <a:bodyPr vert="horz" lIns="92016" tIns="46008" rIns="92016" bIns="46008"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996211" y="8886972"/>
            <a:ext cx="3057053" cy="468156"/>
          </a:xfrm>
          <a:prstGeom prst="rect">
            <a:avLst/>
          </a:prstGeom>
        </p:spPr>
        <p:txBody>
          <a:bodyPr vert="horz" lIns="92016" tIns="46008" rIns="92016" bIns="46008" rtlCol="1" anchor="b"/>
          <a:lstStyle>
            <a:lvl1pPr algn="r">
              <a:defRPr sz="1200"/>
            </a:lvl1pPr>
          </a:lstStyle>
          <a:p>
            <a:endParaRPr lang="fa-IR"/>
          </a:p>
        </p:txBody>
      </p:sp>
      <p:sp>
        <p:nvSpPr>
          <p:cNvPr id="7" name="Slide Number Placeholder 6"/>
          <p:cNvSpPr>
            <a:spLocks noGrp="1"/>
          </p:cNvSpPr>
          <p:nvPr>
            <p:ph type="sldNum" sz="quarter" idx="5"/>
          </p:nvPr>
        </p:nvSpPr>
        <p:spPr>
          <a:xfrm>
            <a:off x="1598" y="8886972"/>
            <a:ext cx="3057053" cy="468156"/>
          </a:xfrm>
          <a:prstGeom prst="rect">
            <a:avLst/>
          </a:prstGeom>
        </p:spPr>
        <p:txBody>
          <a:bodyPr vert="horz" lIns="92016" tIns="46008" rIns="92016" bIns="46008" rtlCol="1" anchor="b"/>
          <a:lstStyle>
            <a:lvl1pPr algn="l">
              <a:defRPr sz="1200"/>
            </a:lvl1pPr>
          </a:lstStyle>
          <a:p>
            <a:fld id="{75B8E778-1BFB-474B-ACA3-96A472ED0406}" type="slidenum">
              <a:rPr lang="fa-IR" smtClean="0"/>
              <a:t>‹#›</a:t>
            </a:fld>
            <a:endParaRPr lang="fa-IR"/>
          </a:p>
        </p:txBody>
      </p:sp>
    </p:spTree>
    <p:extLst>
      <p:ext uri="{BB962C8B-B14F-4D97-AF65-F5344CB8AC3E}">
        <p14:creationId xmlns:p14="http://schemas.microsoft.com/office/powerpoint/2010/main" val="22808334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xfrm>
            <a:off x="728663" y="661988"/>
            <a:ext cx="5878512" cy="33067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 name="Slide Number Placeholder 1"/>
          <p:cNvSpPr>
            <a:spLocks noGrp="1"/>
          </p:cNvSpPr>
          <p:nvPr>
            <p:ph type="sldNum" sz="quarter" idx="10"/>
          </p:nvPr>
        </p:nvSpPr>
        <p:spPr/>
        <p:txBody>
          <a:bodyPr/>
          <a:lstStyle/>
          <a:p>
            <a:pPr>
              <a:defRPr/>
            </a:pPr>
            <a:fld id="{EE9D3EBF-42C7-46B3-B403-43CCAB8ED6D2}" type="slidenum">
              <a:rPr lang="it-IT" smtClean="0"/>
              <a:pPr>
                <a:defRPr/>
              </a:pPr>
              <a:t>2</a:t>
            </a:fld>
            <a:endParaRPr lang="it-IT"/>
          </a:p>
        </p:txBody>
      </p:sp>
    </p:spTree>
    <p:extLst>
      <p:ext uri="{BB962C8B-B14F-4D97-AF65-F5344CB8AC3E}">
        <p14:creationId xmlns:p14="http://schemas.microsoft.com/office/powerpoint/2010/main" val="184355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409575" y="701675"/>
            <a:ext cx="6234113" cy="3508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smtClean="0"/>
          </a:p>
        </p:txBody>
      </p:sp>
    </p:spTree>
    <p:extLst>
      <p:ext uri="{BB962C8B-B14F-4D97-AF65-F5344CB8AC3E}">
        <p14:creationId xmlns:p14="http://schemas.microsoft.com/office/powerpoint/2010/main" val="19999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123070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342385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422137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dirty="0">
              <a:solidFill>
                <a:prstClr val="white"/>
              </a:solidFill>
            </a:endParaRPr>
          </a:p>
        </p:txBody>
      </p:sp>
      <p:sp>
        <p:nvSpPr>
          <p:cNvPr id="9" name="Title 8"/>
          <p:cNvSpPr>
            <a:spLocks noGrp="1"/>
          </p:cNvSpPr>
          <p:nvPr>
            <p:ph type="ctrTitle"/>
          </p:nvPr>
        </p:nvSpPr>
        <p:spPr>
          <a:xfrm>
            <a:off x="914400" y="1752656"/>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134785167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98450188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dirty="0">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dirty="0">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Tree>
    <p:extLst>
      <p:ext uri="{BB962C8B-B14F-4D97-AF65-F5344CB8AC3E}">
        <p14:creationId xmlns:p14="http://schemas.microsoft.com/office/powerpoint/2010/main" val="17398363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dirty="0">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9565168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405"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49"/>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404" y="1444349"/>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dirty="0">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5126460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dirty="0">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0488866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dirty="0">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6547675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dirty="0">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650730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3486004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dirty="0">
              <a:solidFill>
                <a:prstClr val="white"/>
              </a:solidFill>
            </a:endParaRPr>
          </a:p>
        </p:txBody>
      </p:sp>
      <p:sp>
        <p:nvSpPr>
          <p:cNvPr id="6" name="Footer Placeholder 5"/>
          <p:cNvSpPr>
            <a:spLocks noGrp="1"/>
          </p:cNvSpPr>
          <p:nvPr>
            <p:ph type="ftr" sz="quarter" idx="11"/>
          </p:nvPr>
        </p:nvSpPr>
        <p:spPr>
          <a:xfrm>
            <a:off x="5840111" y="6407999"/>
            <a:ext cx="3134241" cy="365125"/>
          </a:xfrm>
        </p:spPr>
        <p:txBody>
          <a:bodyPr/>
          <a:lstStyle>
            <a:lvl1pPr>
              <a:defRPr>
                <a:solidFill>
                  <a:schemeClr val="tx1"/>
                </a:solidFill>
              </a:defRPr>
            </a:lvl1pPr>
            <a:extLst/>
          </a:lstStyle>
          <a:p>
            <a:pPr>
              <a:defRPr/>
            </a:pPr>
            <a:endParaRPr lang="en-US" alt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dirty="0">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1" name="Straight Connector 10"/>
          <p:cNvCxnSpPr/>
          <p:nvPr/>
        </p:nvCxnSpPr>
        <p:spPr>
          <a:xfrm>
            <a:off x="-12316" y="578779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Tree>
    <p:extLst>
      <p:ext uri="{BB962C8B-B14F-4D97-AF65-F5344CB8AC3E}">
        <p14:creationId xmlns:p14="http://schemas.microsoft.com/office/powerpoint/2010/main" val="6226046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238304440"/>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95"/>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812954538"/>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38"/>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80"/>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dirty="0" smtClean="0">
              <a:solidFill>
                <a:srgbClr val="464646"/>
              </a:solidFill>
              <a:cs typeface="Lotus" pitchFamily="2" charset="-78"/>
            </a:endParaRPr>
          </a:p>
        </p:txBody>
      </p:sp>
    </p:spTree>
    <p:extLst>
      <p:ext uri="{BB962C8B-B14F-4D97-AF65-F5344CB8AC3E}">
        <p14:creationId xmlns:p14="http://schemas.microsoft.com/office/powerpoint/2010/main" val="145031861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dirty="0">
              <a:solidFill>
                <a:prstClr val="white"/>
              </a:solidFill>
            </a:endParaRPr>
          </a:p>
        </p:txBody>
      </p:sp>
      <p:sp>
        <p:nvSpPr>
          <p:cNvPr id="9" name="Title 8"/>
          <p:cNvSpPr>
            <a:spLocks noGrp="1"/>
          </p:cNvSpPr>
          <p:nvPr>
            <p:ph type="ctrTitle"/>
          </p:nvPr>
        </p:nvSpPr>
        <p:spPr>
          <a:xfrm>
            <a:off x="914400" y="175265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365602068"/>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093985223"/>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dirty="0">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dirty="0">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Tree>
    <p:extLst>
      <p:ext uri="{BB962C8B-B14F-4D97-AF65-F5344CB8AC3E}">
        <p14:creationId xmlns:p14="http://schemas.microsoft.com/office/powerpoint/2010/main" val="12288572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dirty="0">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056845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402"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4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401" y="144434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dirty="0">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6587205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dirty="0">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dirty="0">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2792715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92"/>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51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33096870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dirty="0">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924137390"/>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dirty="0">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675902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dirty="0">
              <a:solidFill>
                <a:prstClr val="white"/>
              </a:solidFill>
            </a:endParaRPr>
          </a:p>
        </p:txBody>
      </p:sp>
      <p:sp>
        <p:nvSpPr>
          <p:cNvPr id="6" name="Footer Placeholder 5"/>
          <p:cNvSpPr>
            <a:spLocks noGrp="1"/>
          </p:cNvSpPr>
          <p:nvPr>
            <p:ph type="ftr" sz="quarter" idx="11"/>
          </p:nvPr>
        </p:nvSpPr>
        <p:spPr>
          <a:xfrm>
            <a:off x="5840111" y="6407995"/>
            <a:ext cx="3134241" cy="365125"/>
          </a:xfrm>
        </p:spPr>
        <p:txBody>
          <a:bodyPr/>
          <a:lstStyle>
            <a:lvl1pPr>
              <a:defRPr>
                <a:solidFill>
                  <a:schemeClr val="tx1"/>
                </a:solidFill>
              </a:defRPr>
            </a:lvl1pPr>
            <a:extLst/>
          </a:lstStyle>
          <a:p>
            <a:pPr>
              <a:defRPr/>
            </a:pPr>
            <a:endParaRPr lang="en-US" alt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dirty="0">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1" name="Straight Connector 10"/>
          <p:cNvCxnSpPr/>
          <p:nvPr/>
        </p:nvCxnSpPr>
        <p:spPr>
          <a:xfrm>
            <a:off x="-12316" y="578778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dirty="0">
              <a:solidFill>
                <a:prstClr val="white"/>
              </a:solidFill>
            </a:endParaRPr>
          </a:p>
        </p:txBody>
      </p:sp>
    </p:spTree>
    <p:extLst>
      <p:ext uri="{BB962C8B-B14F-4D97-AF65-F5344CB8AC3E}">
        <p14:creationId xmlns:p14="http://schemas.microsoft.com/office/powerpoint/2010/main" val="35488055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66406733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9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dirty="0">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243467678"/>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36"/>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76"/>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dirty="0" smtClean="0">
              <a:solidFill>
                <a:srgbClr val="464646"/>
              </a:solidFill>
              <a:cs typeface="Lotus" pitchFamily="2" charset="-78"/>
            </a:endParaRPr>
          </a:p>
        </p:txBody>
      </p:sp>
    </p:spTree>
    <p:extLst>
      <p:ext uri="{BB962C8B-B14F-4D97-AF65-F5344CB8AC3E}">
        <p14:creationId xmlns:p14="http://schemas.microsoft.com/office/powerpoint/2010/main" val="294499891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Title 8"/>
          <p:cNvSpPr>
            <a:spLocks noGrp="1"/>
          </p:cNvSpPr>
          <p:nvPr>
            <p:ph type="ctrTitle"/>
          </p:nvPr>
        </p:nvSpPr>
        <p:spPr>
          <a:xfrm>
            <a:off x="914400" y="1752646"/>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427641964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7099388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4768647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4267845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10623415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98"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39"/>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97" y="1444339"/>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6020700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085062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94426114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1699114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solidFill>
                <a:prstClr val="white"/>
              </a:solidFill>
            </a:endParaRPr>
          </a:p>
        </p:txBody>
      </p:sp>
      <p:sp>
        <p:nvSpPr>
          <p:cNvPr id="6" name="Footer Placeholder 5"/>
          <p:cNvSpPr>
            <a:spLocks noGrp="1"/>
          </p:cNvSpPr>
          <p:nvPr>
            <p:ph type="ftr" sz="quarter" idx="11"/>
          </p:nvPr>
        </p:nvSpPr>
        <p:spPr>
          <a:xfrm>
            <a:off x="5840111" y="6407989"/>
            <a:ext cx="3134241" cy="365125"/>
          </a:xfrm>
        </p:spPr>
        <p:txBody>
          <a:bodyPr/>
          <a:lstStyle>
            <a:lvl1pPr>
              <a:defRPr>
                <a:solidFill>
                  <a:schemeClr val="tx1"/>
                </a:solidFill>
              </a:defRPr>
            </a:lvl1pPr>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Straight Connector 10"/>
          <p:cNvCxnSpPr/>
          <p:nvPr/>
        </p:nvCxnSpPr>
        <p:spPr>
          <a:xfrm>
            <a:off x="-12316" y="578778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30625609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819522036"/>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85"/>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203747588"/>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33"/>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70"/>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smtClean="0">
              <a:solidFill>
                <a:srgbClr val="464646"/>
              </a:solidFill>
              <a:cs typeface="Lotus" pitchFamily="2" charset="-78"/>
            </a:endParaRPr>
          </a:p>
        </p:txBody>
      </p:sp>
    </p:spTree>
    <p:extLst>
      <p:ext uri="{BB962C8B-B14F-4D97-AF65-F5344CB8AC3E}">
        <p14:creationId xmlns:p14="http://schemas.microsoft.com/office/powerpoint/2010/main" val="222018437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Title 8"/>
          <p:cNvSpPr>
            <a:spLocks noGrp="1"/>
          </p:cNvSpPr>
          <p:nvPr>
            <p:ph type="ctrTitle"/>
          </p:nvPr>
        </p:nvSpPr>
        <p:spPr>
          <a:xfrm>
            <a:off x="914400" y="1752638"/>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96745483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6885723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29223341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20334657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82500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93"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31"/>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92" y="1444331"/>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2949575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8825632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7754305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668713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solidFill>
                <a:prstClr val="white"/>
              </a:solidFill>
            </a:endParaRPr>
          </a:p>
        </p:txBody>
      </p:sp>
      <p:sp>
        <p:nvSpPr>
          <p:cNvPr id="6" name="Footer Placeholder 5"/>
          <p:cNvSpPr>
            <a:spLocks noGrp="1"/>
          </p:cNvSpPr>
          <p:nvPr>
            <p:ph type="ftr" sz="quarter" idx="11"/>
          </p:nvPr>
        </p:nvSpPr>
        <p:spPr>
          <a:xfrm>
            <a:off x="5840111" y="6407981"/>
            <a:ext cx="3134241" cy="365125"/>
          </a:xfrm>
        </p:spPr>
        <p:txBody>
          <a:bodyPr/>
          <a:lstStyle>
            <a:lvl1pPr>
              <a:defRPr>
                <a:solidFill>
                  <a:schemeClr val="tx1"/>
                </a:solidFill>
              </a:defRPr>
            </a:lvl1pPr>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Straight Connector 10"/>
          <p:cNvCxnSpPr/>
          <p:nvPr/>
        </p:nvCxnSpPr>
        <p:spPr>
          <a:xfrm>
            <a:off x="-12316" y="5787775"/>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7753513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31994768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77"/>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14090223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29"/>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62"/>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smtClean="0">
              <a:solidFill>
                <a:srgbClr val="464646"/>
              </a:solidFill>
              <a:cs typeface="Lotus" pitchFamily="2" charset="-78"/>
            </a:endParaRPr>
          </a:p>
        </p:txBody>
      </p:sp>
    </p:spTree>
    <p:extLst>
      <p:ext uri="{BB962C8B-B14F-4D97-AF65-F5344CB8AC3E}">
        <p14:creationId xmlns:p14="http://schemas.microsoft.com/office/powerpoint/2010/main" val="2257457803"/>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42803326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Title 8"/>
          <p:cNvSpPr>
            <a:spLocks noGrp="1"/>
          </p:cNvSpPr>
          <p:nvPr>
            <p:ph type="ctrTitle"/>
          </p:nvPr>
        </p:nvSpPr>
        <p:spPr>
          <a:xfrm>
            <a:off x="914400" y="1752628"/>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4168905933"/>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24044558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26491688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7748262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86"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21"/>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85" y="1444321"/>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8291911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7244812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217738096"/>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4875773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solidFill>
                <a:prstClr val="white"/>
              </a:solidFill>
            </a:endParaRPr>
          </a:p>
        </p:txBody>
      </p:sp>
      <p:sp>
        <p:nvSpPr>
          <p:cNvPr id="6" name="Footer Placeholder 5"/>
          <p:cNvSpPr>
            <a:spLocks noGrp="1"/>
          </p:cNvSpPr>
          <p:nvPr>
            <p:ph type="ftr" sz="quarter" idx="11"/>
          </p:nvPr>
        </p:nvSpPr>
        <p:spPr>
          <a:xfrm>
            <a:off x="5840111" y="6407971"/>
            <a:ext cx="3134241" cy="365125"/>
          </a:xfrm>
        </p:spPr>
        <p:txBody>
          <a:bodyPr/>
          <a:lstStyle>
            <a:lvl1pPr>
              <a:defRPr>
                <a:solidFill>
                  <a:schemeClr val="tx1"/>
                </a:solidFill>
              </a:defRPr>
            </a:lvl1pPr>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Straight Connector 10"/>
          <p:cNvCxnSpPr/>
          <p:nvPr/>
        </p:nvCxnSpPr>
        <p:spPr>
          <a:xfrm>
            <a:off x="-12316" y="5787765"/>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30980542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91665412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23499844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67"/>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410087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24"/>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52"/>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smtClean="0">
              <a:solidFill>
                <a:srgbClr val="464646"/>
              </a:solidFill>
              <a:cs typeface="Lotus" pitchFamily="2" charset="-78"/>
            </a:endParaRPr>
          </a:p>
        </p:txBody>
      </p:sp>
    </p:spTree>
    <p:extLst>
      <p:ext uri="{BB962C8B-B14F-4D97-AF65-F5344CB8AC3E}">
        <p14:creationId xmlns:p14="http://schemas.microsoft.com/office/powerpoint/2010/main" val="226317248"/>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Title 8"/>
          <p:cNvSpPr>
            <a:spLocks noGrp="1"/>
          </p:cNvSpPr>
          <p:nvPr>
            <p:ph type="ctrTitle"/>
          </p:nvPr>
        </p:nvSpPr>
        <p:spPr>
          <a:xfrm>
            <a:off x="914400" y="1752616"/>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128248066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4587096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22925912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931169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78"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309"/>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77" y="1444309"/>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367800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1585534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61346583"/>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9610224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7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302758071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solidFill>
                <a:prstClr val="white"/>
              </a:solidFill>
            </a:endParaRPr>
          </a:p>
        </p:txBody>
      </p:sp>
      <p:sp>
        <p:nvSpPr>
          <p:cNvPr id="6" name="Footer Placeholder 5"/>
          <p:cNvSpPr>
            <a:spLocks noGrp="1"/>
          </p:cNvSpPr>
          <p:nvPr>
            <p:ph type="ftr" sz="quarter" idx="11"/>
          </p:nvPr>
        </p:nvSpPr>
        <p:spPr>
          <a:xfrm>
            <a:off x="5840106" y="6407959"/>
            <a:ext cx="3134241" cy="365125"/>
          </a:xfrm>
        </p:spPr>
        <p:txBody>
          <a:bodyPr/>
          <a:lstStyle>
            <a:lvl1pPr>
              <a:defRPr>
                <a:solidFill>
                  <a:schemeClr val="tx1"/>
                </a:solidFill>
              </a:defRPr>
            </a:lvl1pPr>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a:solidFill>
                <a:prstClr val="white"/>
              </a:solidFill>
            </a:endParaRPr>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Straight Connector 10"/>
          <p:cNvCxnSpPr/>
          <p:nvPr/>
        </p:nvCxnSpPr>
        <p:spPr>
          <a:xfrm>
            <a:off x="-12316" y="578775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39945682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3"/>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805257970"/>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55"/>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126221123"/>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18"/>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4"/>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9"/>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40"/>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smtClean="0">
              <a:solidFill>
                <a:srgbClr val="464646"/>
              </a:solidFill>
              <a:cs typeface="Lotus" pitchFamily="2" charset="-78"/>
            </a:endParaRPr>
          </a:p>
        </p:txBody>
      </p:sp>
    </p:spTree>
    <p:extLst>
      <p:ext uri="{BB962C8B-B14F-4D97-AF65-F5344CB8AC3E}">
        <p14:creationId xmlns:p14="http://schemas.microsoft.com/office/powerpoint/2010/main" val="619682609"/>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sz="20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fa-IR"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lt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DD10AD9-19A0-45BD-AC0F-506CAF722685}" type="slidenum">
              <a:rPr lang="fa-IR" altLang="en-US" smtClean="0"/>
              <a:pPr>
                <a:defRPr/>
              </a:pPr>
              <a:t>‹#›</a:t>
            </a:fld>
            <a:endParaRPr lang="fa-IR" altLang="en-US"/>
          </a:p>
        </p:txBody>
      </p:sp>
    </p:spTree>
    <p:extLst>
      <p:ext uri="{BB962C8B-B14F-4D97-AF65-F5344CB8AC3E}">
        <p14:creationId xmlns:p14="http://schemas.microsoft.com/office/powerpoint/2010/main" val="353220330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D0BD376-6EDB-4777-A1C2-556A3931462B}" type="slidenum">
              <a:rPr lang="fa-IR" altLang="en-US" smtClean="0">
                <a:solidFill>
                  <a:prstClr val="black"/>
                </a:solidFill>
              </a:rPr>
              <a:pPr>
                <a:defRPr/>
              </a:pPr>
              <a:t>‹#›</a:t>
            </a:fld>
            <a:endParaRPr lang="en-US" alt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9159128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solidFill>
                <a:prstClr val="white"/>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white"/>
              </a:solidFill>
            </a:endParaRPr>
          </a:p>
        </p:txBody>
      </p:sp>
      <p:sp>
        <p:nvSpPr>
          <p:cNvPr id="6" name="Slide Number Placeholder 5"/>
          <p:cNvSpPr>
            <a:spLocks noGrp="1"/>
          </p:cNvSpPr>
          <p:nvPr>
            <p:ph type="sldNum" sz="quarter" idx="12"/>
          </p:nvPr>
        </p:nvSpPr>
        <p:spPr/>
        <p:txBody>
          <a:bodyPr/>
          <a:lstStyle>
            <a:extLst/>
          </a:lstStyle>
          <a:p>
            <a:pPr>
              <a:defRPr/>
            </a:pPr>
            <a:fld id="{EC7A9A20-CDE5-4F8E-8663-69887AA76289}" type="slidenum">
              <a:rPr lang="fa-IR" altLang="en-US" smtClean="0">
                <a:solidFill>
                  <a:prstClr val="white"/>
                </a:solidFill>
              </a:rPr>
              <a:pPr>
                <a:defRPr/>
              </a:pPr>
              <a:t>‹#›</a:t>
            </a:fld>
            <a:endParaRPr lang="en-US" alt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9437962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solidFill>
                <a:prstClr val="white"/>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extLst/>
          </a:lstStyle>
          <a:p>
            <a:pPr>
              <a:defRPr/>
            </a:pPr>
            <a:fld id="{7C1EEF03-9C9B-4434-898A-7FF5F89A246D}" type="slidenum">
              <a:rPr lang="fa-IR" altLang="en-US" smtClean="0">
                <a:solidFill>
                  <a:prstClr val="white"/>
                </a:solidFill>
              </a:rPr>
              <a:pPr>
                <a:defRPr/>
              </a:pPr>
              <a:t>‹#›</a:t>
            </a:fld>
            <a:endParaRPr lang="en-US" alt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091446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lt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0735BA88-8CC1-489A-B2B2-C3690822D73D}"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9662364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solidFill>
                <a:prstClr val="white"/>
              </a:solidFill>
            </a:endParaRPr>
          </a:p>
        </p:txBody>
      </p:sp>
      <p:sp>
        <p:nvSpPr>
          <p:cNvPr id="4" name="Footer Placeholder 3"/>
          <p:cNvSpPr>
            <a:spLocks noGrp="1"/>
          </p:cNvSpPr>
          <p:nvPr>
            <p:ph type="ftr" sz="quarter" idx="11"/>
          </p:nvPr>
        </p:nvSpPr>
        <p:spPr/>
        <p:txBody>
          <a:bodyPr/>
          <a:lstStyle>
            <a:extLst/>
          </a:lstStyle>
          <a:p>
            <a:pPr>
              <a:defRPr/>
            </a:pPr>
            <a:endParaRPr lang="en-US" altLang="en-US">
              <a:solidFill>
                <a:prstClr val="white"/>
              </a:solidFill>
            </a:endParaRPr>
          </a:p>
        </p:txBody>
      </p:sp>
      <p:sp>
        <p:nvSpPr>
          <p:cNvPr id="5" name="Slide Number Placeholder 4"/>
          <p:cNvSpPr>
            <a:spLocks noGrp="1"/>
          </p:cNvSpPr>
          <p:nvPr>
            <p:ph type="sldNum" sz="quarter" idx="12"/>
          </p:nvPr>
        </p:nvSpPr>
        <p:spPr/>
        <p:txBody>
          <a:bodyPr/>
          <a:lstStyle>
            <a:extLst/>
          </a:lstStyle>
          <a:p>
            <a:pPr>
              <a:defRPr/>
            </a:pPr>
            <a:fld id="{B4022610-A1F3-4DFD-BFFB-149ADD2F4B1E}" type="slidenum">
              <a:rPr lang="fa-IR" altLang="en-US" smtClean="0">
                <a:solidFill>
                  <a:prstClr val="white"/>
                </a:solidFill>
              </a:rPr>
              <a:pPr>
                <a:defRPr/>
              </a:pPr>
              <a:t>‹#›</a:t>
            </a:fld>
            <a:endParaRPr lang="en-US" alt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3007218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7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ADAEA-D0F7-4189-904D-245483CDC219}" type="datetimeFigureOut">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D5DD9-FF2A-48B2-89F9-C7ACFDD6B1B5}" type="slidenum">
              <a:rPr lang="en-US" smtClean="0"/>
              <a:t>‹#›</a:t>
            </a:fld>
            <a:endParaRPr lang="en-US" dirty="0"/>
          </a:p>
        </p:txBody>
      </p:sp>
    </p:spTree>
    <p:extLst>
      <p:ext uri="{BB962C8B-B14F-4D97-AF65-F5344CB8AC3E}">
        <p14:creationId xmlns:p14="http://schemas.microsoft.com/office/powerpoint/2010/main" val="13126503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lt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7F09C6D4-E69C-4FA8-B6FE-2FB58B681095}"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19229350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pPr>
              <a:defRPr/>
            </a:pPr>
            <a:endParaRPr lang="en-US" alt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lt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5D2ABE10-89BE-43BB-ADA4-1BA96E82122C}"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27018323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pPr>
              <a:defRPr/>
            </a:pPr>
            <a:endParaRPr lang="en-US" alt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176839F-DF01-4F58-8E40-1AB09975FE12}" type="slidenum">
              <a:rPr lang="fa-IR" altLang="en-US" smtClean="0">
                <a:solidFill>
                  <a:prstClr val="white"/>
                </a:solidFill>
              </a:rPr>
              <a:pPr>
                <a:defRPr/>
              </a:pPr>
              <a:t>‹#›</a:t>
            </a:fld>
            <a:endParaRPr lang="en-US" alt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white"/>
              </a:solidFill>
              <a:latin typeface="Arial" pitchFamily="34" charset="0"/>
              <a:cs typeface="Arial" pitchFamily="34" charset="0"/>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sz="2000">
              <a:solidFill>
                <a:prstClr val="white"/>
              </a:solidFill>
            </a:endParaRPr>
          </a:p>
        </p:txBody>
      </p:sp>
    </p:spTree>
    <p:extLst>
      <p:ext uri="{BB962C8B-B14F-4D97-AF65-F5344CB8AC3E}">
        <p14:creationId xmlns:p14="http://schemas.microsoft.com/office/powerpoint/2010/main" val="13534685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58FF11B7-B5F0-4E87-AB16-1627B22C640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179649327"/>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lt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41807A7B-A819-412B-B3DD-EAB49CC29E70}" type="slidenum">
              <a:rPr lang="fa-IR" altLang="en-US" smtClean="0">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887884319"/>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2" name="Straight Connector 55"/>
          <p:cNvCxnSpPr>
            <a:cxnSpLocks noChangeShapeType="1"/>
          </p:cNvCxnSpPr>
          <p:nvPr userDrawn="1"/>
        </p:nvCxnSpPr>
        <p:spPr bwMode="auto">
          <a:xfrm rot="5400000">
            <a:off x="7537715" y="6606911"/>
            <a:ext cx="357188" cy="2116"/>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pic>
        <p:nvPicPr>
          <p:cNvPr id="3"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33" y="1"/>
            <a:ext cx="1217506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08217" y="15876"/>
            <a:ext cx="1462616"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bwMode="auto">
          <a:xfrm>
            <a:off x="0" y="6384926"/>
            <a:ext cx="12192000" cy="5000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spcBef>
                <a:spcPct val="0"/>
              </a:spcBef>
              <a:spcAft>
                <a:spcPct val="0"/>
              </a:spcAft>
              <a:defRPr/>
            </a:pPr>
            <a:r>
              <a:rPr lang="fa-IR" altLang="en-US" sz="1800" b="1" smtClean="0">
                <a:solidFill>
                  <a:srgbClr val="464646"/>
                </a:solidFill>
                <a:cs typeface="Lotus" pitchFamily="2" charset="-78"/>
              </a:rPr>
              <a:t>					         			     مرداد ماه 1392 </a:t>
            </a:r>
            <a:endParaRPr lang="en-GB" altLang="en-US" sz="1800" b="1" smtClean="0">
              <a:solidFill>
                <a:srgbClr val="464646"/>
              </a:solidFill>
              <a:cs typeface="Lotus" pitchFamily="2" charset="-78"/>
            </a:endParaRPr>
          </a:p>
        </p:txBody>
      </p:sp>
    </p:spTree>
    <p:extLst>
      <p:ext uri="{BB962C8B-B14F-4D97-AF65-F5344CB8AC3E}">
        <p14:creationId xmlns:p14="http://schemas.microsoft.com/office/powerpoint/2010/main" val="2920183365"/>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40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ADAEA-D0F7-4189-904D-245483CDC219}" type="datetimeFigureOut">
              <a:rPr lang="en-US" smtClean="0"/>
              <a:t>8/9/2020</a:t>
            </a:fld>
            <a:endParaRPr lang="en-US" dirty="0"/>
          </a:p>
        </p:txBody>
      </p:sp>
      <p:sp>
        <p:nvSpPr>
          <p:cNvPr id="5" name="Footer Placeholder 4"/>
          <p:cNvSpPr>
            <a:spLocks noGrp="1"/>
          </p:cNvSpPr>
          <p:nvPr>
            <p:ph type="ftr" sz="quarter" idx="3"/>
          </p:nvPr>
        </p:nvSpPr>
        <p:spPr>
          <a:xfrm>
            <a:off x="4038600" y="635640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40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D5DD9-FF2A-48B2-89F9-C7ACFDD6B1B5}" type="slidenum">
              <a:rPr lang="en-US" smtClean="0"/>
              <a:t>‹#›</a:t>
            </a:fld>
            <a:endParaRPr lang="en-US" dirty="0"/>
          </a:p>
        </p:txBody>
      </p:sp>
    </p:spTree>
    <p:extLst>
      <p:ext uri="{BB962C8B-B14F-4D97-AF65-F5344CB8AC3E}">
        <p14:creationId xmlns:p14="http://schemas.microsoft.com/office/powerpoint/2010/main" val="3709897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5" name="Straight Connector 14"/>
          <p:cNvCxnSpPr/>
          <p:nvPr/>
        </p:nvCxnSpPr>
        <p:spPr>
          <a:xfrm>
            <a:off x="-12316" y="578779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dirty="0">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11" y="6407999"/>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dirty="0">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99"/>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67597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dirty="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dirty="0">
              <a:solidFill>
                <a:prstClr val="white"/>
              </a:solidFill>
            </a:endParaRPr>
          </a:p>
        </p:txBody>
      </p:sp>
      <p:cxnSp>
        <p:nvCxnSpPr>
          <p:cNvPr id="15" name="Straight Connector 14"/>
          <p:cNvCxnSpPr/>
          <p:nvPr/>
        </p:nvCxnSpPr>
        <p:spPr>
          <a:xfrm>
            <a:off x="-12316" y="578778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dirty="0">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11" y="6407995"/>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dirty="0">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95"/>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065011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Straight Connector 14"/>
          <p:cNvCxnSpPr/>
          <p:nvPr/>
        </p:nvCxnSpPr>
        <p:spPr>
          <a:xfrm>
            <a:off x="-12316" y="578778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11" y="6407989"/>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89"/>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4705801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Straight Connector 14"/>
          <p:cNvCxnSpPr/>
          <p:nvPr/>
        </p:nvCxnSpPr>
        <p:spPr>
          <a:xfrm>
            <a:off x="-12316" y="5787775"/>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11" y="6407981"/>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81"/>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153260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Straight Connector 14"/>
          <p:cNvCxnSpPr/>
          <p:nvPr/>
        </p:nvCxnSpPr>
        <p:spPr>
          <a:xfrm>
            <a:off x="-12316" y="5787765"/>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11" y="6407971"/>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71"/>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7274083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Straight Connector 14"/>
          <p:cNvCxnSpPr/>
          <p:nvPr/>
        </p:nvCxnSpPr>
        <p:spPr>
          <a:xfrm>
            <a:off x="-12316" y="578775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106" y="6407959"/>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59"/>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1029263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sz="2000">
              <a:solidFill>
                <a:prstClr val="black"/>
              </a:solidFill>
              <a:latin typeface="Arial" pitchFamily="34" charset="0"/>
              <a:cs typeface="Arial" pitchFamily="34" charset="0"/>
            </a:endParaRPr>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sz="20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ltLang="en-US">
              <a:solidFill>
                <a:prstClr val="black"/>
              </a:solidFill>
              <a:latin typeface="Arial" pitchFamily="34" charset="0"/>
              <a:cs typeface="Arial" pitchFamily="34" charset="0"/>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34226A02-5DC4-4A51-82E9-34C2A8211F3D}" type="slidenum">
              <a:rPr lang="fa-IR" altLang="en-US" smtClean="0">
                <a:solidFill>
                  <a:prstClr val="black"/>
                </a:solidFill>
                <a:latin typeface="Arial" pitchFamily="34" charset="0"/>
              </a:rPr>
              <a:pPr fontAlgn="base">
                <a:spcBef>
                  <a:spcPct val="0"/>
                </a:spcBef>
                <a:spcAft>
                  <a:spcPct val="0"/>
                </a:spcAft>
                <a:defRPr/>
              </a:pPr>
              <a:t>‹#›</a:t>
            </a:fld>
            <a:endParaRPr lang="en-US" alt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9245290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397" y="1559293"/>
            <a:ext cx="11508057" cy="3965508"/>
          </a:xfrm>
        </p:spPr>
        <p:txBody>
          <a:bodyPr>
            <a:noAutofit/>
          </a:bodyPr>
          <a:lstStyle/>
          <a:p>
            <a:pPr rtl="1">
              <a:lnSpc>
                <a:spcPct val="200000"/>
              </a:lnSpc>
            </a:pPr>
            <a:r>
              <a:rPr lang="fa-IR" sz="4400" dirty="0" smtClean="0">
                <a:solidFill>
                  <a:srgbClr val="002060"/>
                </a:solidFill>
                <a:latin typeface="IranNastaliq" panose="02020505000000020003" pitchFamily="18" charset="0"/>
                <a:ea typeface="+mn-ea"/>
                <a:cs typeface="IranNastaliq" panose="02020505000000020003" pitchFamily="18" charset="0"/>
              </a:rPr>
              <a:t/>
            </a:r>
            <a:br>
              <a:rPr lang="fa-IR" sz="4400" dirty="0" smtClean="0">
                <a:solidFill>
                  <a:srgbClr val="002060"/>
                </a:solidFill>
                <a:latin typeface="IranNastaliq" panose="02020505000000020003" pitchFamily="18" charset="0"/>
                <a:ea typeface="+mn-ea"/>
                <a:cs typeface="IranNastaliq" panose="02020505000000020003" pitchFamily="18" charset="0"/>
              </a:rPr>
            </a:br>
            <a:r>
              <a:rPr lang="fa-IR" sz="4400" dirty="0" smtClean="0">
                <a:solidFill>
                  <a:srgbClr val="002060"/>
                </a:solidFill>
                <a:latin typeface="IranNastaliq" panose="02020505000000020003" pitchFamily="18" charset="0"/>
                <a:ea typeface="+mn-ea"/>
                <a:cs typeface="IranNastaliq" panose="02020505000000020003" pitchFamily="18" charset="0"/>
              </a:rPr>
              <a:t/>
            </a:r>
            <a:br>
              <a:rPr lang="fa-IR" sz="4400" dirty="0" smtClean="0">
                <a:solidFill>
                  <a:srgbClr val="002060"/>
                </a:solidFill>
                <a:latin typeface="IranNastaliq" panose="02020505000000020003" pitchFamily="18" charset="0"/>
                <a:ea typeface="+mn-ea"/>
                <a:cs typeface="IranNastaliq" panose="02020505000000020003" pitchFamily="18" charset="0"/>
              </a:rPr>
            </a:br>
            <a:r>
              <a:rPr lang="fa-IR" sz="4400" dirty="0">
                <a:solidFill>
                  <a:srgbClr val="002060"/>
                </a:solidFill>
                <a:latin typeface="IranNastaliq" panose="02020505000000020003" pitchFamily="18" charset="0"/>
                <a:ea typeface="+mn-ea"/>
                <a:cs typeface="IranNastaliq" panose="02020505000000020003" pitchFamily="18" charset="0"/>
              </a:rPr>
              <a:t/>
            </a:r>
            <a:br>
              <a:rPr lang="fa-IR" sz="4400" dirty="0">
                <a:solidFill>
                  <a:srgbClr val="002060"/>
                </a:solidFill>
                <a:latin typeface="IranNastaliq" panose="02020505000000020003" pitchFamily="18" charset="0"/>
                <a:ea typeface="+mn-ea"/>
                <a:cs typeface="IranNastaliq" panose="02020505000000020003" pitchFamily="18" charset="0"/>
              </a:rPr>
            </a:br>
            <a:r>
              <a:rPr lang="en-US" sz="4400" dirty="0" smtClean="0">
                <a:solidFill>
                  <a:srgbClr val="002060"/>
                </a:solidFill>
                <a:latin typeface="IranNastaliq" panose="02020505000000020003" pitchFamily="18" charset="0"/>
                <a:ea typeface="+mn-ea"/>
                <a:cs typeface="IranNastaliq" panose="02020505000000020003" pitchFamily="18" charset="0"/>
              </a:rPr>
              <a:t/>
            </a:r>
            <a:br>
              <a:rPr lang="en-US" sz="4400" dirty="0" smtClean="0">
                <a:solidFill>
                  <a:srgbClr val="002060"/>
                </a:solidFill>
                <a:latin typeface="IranNastaliq" panose="02020505000000020003" pitchFamily="18" charset="0"/>
                <a:ea typeface="+mn-ea"/>
                <a:cs typeface="IranNastaliq" panose="02020505000000020003" pitchFamily="18" charset="0"/>
              </a:rPr>
            </a:br>
            <a:r>
              <a:rPr lang="en-US" sz="4400" dirty="0">
                <a:solidFill>
                  <a:srgbClr val="002060"/>
                </a:solidFill>
                <a:latin typeface="IranNastaliq" panose="02020505000000020003" pitchFamily="18" charset="0"/>
                <a:ea typeface="+mn-ea"/>
                <a:cs typeface="IranNastaliq" panose="02020505000000020003" pitchFamily="18" charset="0"/>
              </a:rPr>
              <a:t/>
            </a:r>
            <a:br>
              <a:rPr lang="en-US" sz="4400" dirty="0">
                <a:solidFill>
                  <a:srgbClr val="002060"/>
                </a:solidFill>
                <a:latin typeface="IranNastaliq" panose="02020505000000020003" pitchFamily="18" charset="0"/>
                <a:ea typeface="+mn-ea"/>
                <a:cs typeface="IranNastaliq" panose="02020505000000020003" pitchFamily="18" charset="0"/>
              </a:rPr>
            </a:br>
            <a:r>
              <a:rPr lang="en-US" sz="4400" dirty="0" smtClean="0">
                <a:solidFill>
                  <a:srgbClr val="002060"/>
                </a:solidFill>
                <a:latin typeface="IranNastaliq" panose="02020505000000020003" pitchFamily="18" charset="0"/>
                <a:ea typeface="+mn-ea"/>
                <a:cs typeface="IranNastaliq" panose="02020505000000020003" pitchFamily="18" charset="0"/>
              </a:rPr>
              <a:t/>
            </a:r>
            <a:br>
              <a:rPr lang="en-US" sz="4400" dirty="0" smtClean="0">
                <a:solidFill>
                  <a:srgbClr val="002060"/>
                </a:solidFill>
                <a:latin typeface="IranNastaliq" panose="02020505000000020003" pitchFamily="18" charset="0"/>
                <a:ea typeface="+mn-ea"/>
                <a:cs typeface="IranNastaliq" panose="02020505000000020003" pitchFamily="18" charset="0"/>
              </a:rPr>
            </a:br>
            <a:r>
              <a:rPr lang="en-US" sz="4400" dirty="0">
                <a:solidFill>
                  <a:srgbClr val="002060"/>
                </a:solidFill>
                <a:latin typeface="IranNastaliq" panose="02020505000000020003" pitchFamily="18" charset="0"/>
                <a:ea typeface="+mn-ea"/>
                <a:cs typeface="IranNastaliq" panose="02020505000000020003" pitchFamily="18" charset="0"/>
              </a:rPr>
              <a:t/>
            </a:r>
            <a:br>
              <a:rPr lang="en-US" sz="4400" dirty="0">
                <a:solidFill>
                  <a:srgbClr val="002060"/>
                </a:solidFill>
                <a:latin typeface="IranNastaliq" panose="02020505000000020003" pitchFamily="18" charset="0"/>
                <a:ea typeface="+mn-ea"/>
                <a:cs typeface="IranNastaliq" panose="02020505000000020003" pitchFamily="18" charset="0"/>
              </a:rPr>
            </a:br>
            <a:r>
              <a:rPr lang="en-US" sz="4400" dirty="0" smtClean="0">
                <a:solidFill>
                  <a:srgbClr val="002060"/>
                </a:solidFill>
                <a:latin typeface="IranNastaliq" panose="02020505000000020003" pitchFamily="18" charset="0"/>
                <a:ea typeface="+mn-ea"/>
                <a:cs typeface="IranNastaliq" panose="02020505000000020003" pitchFamily="18" charset="0"/>
              </a:rPr>
              <a:t/>
            </a:r>
            <a:br>
              <a:rPr lang="en-US" sz="4400" dirty="0" smtClean="0">
                <a:solidFill>
                  <a:srgbClr val="002060"/>
                </a:solidFill>
                <a:latin typeface="IranNastaliq" panose="02020505000000020003" pitchFamily="18" charset="0"/>
                <a:ea typeface="+mn-ea"/>
                <a:cs typeface="IranNastaliq" panose="02020505000000020003" pitchFamily="18" charset="0"/>
              </a:rPr>
            </a:br>
            <a:r>
              <a:rPr lang="en-US" sz="4400" dirty="0" smtClean="0">
                <a:solidFill>
                  <a:srgbClr val="002060"/>
                </a:solidFill>
                <a:latin typeface="IranNastaliq" panose="02020505000000020003" pitchFamily="18" charset="0"/>
                <a:ea typeface="+mn-ea"/>
                <a:cs typeface="IranNastaliq" panose="02020505000000020003" pitchFamily="18" charset="0"/>
              </a:rPr>
              <a:t/>
            </a:r>
            <a:br>
              <a:rPr lang="en-US" sz="4400" dirty="0" smtClean="0">
                <a:solidFill>
                  <a:srgbClr val="002060"/>
                </a:solidFill>
                <a:latin typeface="IranNastaliq" panose="02020505000000020003" pitchFamily="18" charset="0"/>
                <a:ea typeface="+mn-ea"/>
                <a:cs typeface="IranNastaliq" panose="02020505000000020003" pitchFamily="18" charset="0"/>
              </a:rPr>
            </a:br>
            <a:r>
              <a:rPr lang="en-US" sz="4400" dirty="0">
                <a:solidFill>
                  <a:srgbClr val="002060"/>
                </a:solidFill>
                <a:latin typeface="IranNastaliq" panose="02020505000000020003" pitchFamily="18" charset="0"/>
                <a:ea typeface="+mn-ea"/>
                <a:cs typeface="IranNastaliq" panose="02020505000000020003" pitchFamily="18" charset="0"/>
              </a:rPr>
              <a:t/>
            </a:r>
            <a:br>
              <a:rPr lang="en-US" sz="4400" dirty="0">
                <a:solidFill>
                  <a:srgbClr val="002060"/>
                </a:solidFill>
                <a:latin typeface="IranNastaliq" panose="02020505000000020003" pitchFamily="18" charset="0"/>
                <a:ea typeface="+mn-ea"/>
                <a:cs typeface="IranNastaliq" panose="02020505000000020003" pitchFamily="18" charset="0"/>
              </a:rPr>
            </a:br>
            <a:r>
              <a:rPr lang="fa-IR" sz="3600" dirty="0" smtClean="0">
                <a:solidFill>
                  <a:srgbClr val="002060"/>
                </a:solidFill>
                <a:latin typeface="IranNastaliq" panose="02020505000000020003" pitchFamily="18" charset="0"/>
                <a:ea typeface="+mn-ea"/>
                <a:cs typeface="IranNastaliq" panose="02020505000000020003" pitchFamily="18" charset="0"/>
              </a:rPr>
              <a:t>به نام خدا</a:t>
            </a:r>
            <a:r>
              <a:rPr lang="fa-IR" sz="3600" dirty="0">
                <a:solidFill>
                  <a:srgbClr val="002060"/>
                </a:solidFill>
                <a:latin typeface="IranNastaliq" panose="02020505000000020003" pitchFamily="18" charset="0"/>
                <a:ea typeface="+mn-ea"/>
                <a:cs typeface="IranNastaliq" panose="02020505000000020003" pitchFamily="18" charset="0"/>
              </a:rPr>
              <a:t/>
            </a:r>
            <a:br>
              <a:rPr lang="fa-IR" sz="3600" dirty="0">
                <a:solidFill>
                  <a:srgbClr val="002060"/>
                </a:solidFill>
                <a:latin typeface="IranNastaliq" panose="02020505000000020003" pitchFamily="18" charset="0"/>
                <a:ea typeface="+mn-ea"/>
                <a:cs typeface="IranNastaliq" panose="02020505000000020003" pitchFamily="18" charset="0"/>
              </a:rPr>
            </a:br>
            <a:r>
              <a:rPr lang="fa-IR" sz="1600" dirty="0" smtClean="0">
                <a:solidFill>
                  <a:srgbClr val="002060"/>
                </a:solidFill>
                <a:latin typeface="IranNastaliq" panose="02020505000000020003" pitchFamily="18" charset="0"/>
                <a:ea typeface="+mn-ea"/>
                <a:cs typeface="IranNastaliq" panose="02020505000000020003" pitchFamily="18" charset="0"/>
              </a:rPr>
              <a:t/>
            </a:r>
            <a:br>
              <a:rPr lang="fa-IR" sz="1600" dirty="0" smtClean="0">
                <a:solidFill>
                  <a:srgbClr val="002060"/>
                </a:solidFill>
                <a:latin typeface="IranNastaliq" panose="02020505000000020003" pitchFamily="18" charset="0"/>
                <a:ea typeface="+mn-ea"/>
                <a:cs typeface="IranNastaliq" panose="02020505000000020003" pitchFamily="18" charset="0"/>
              </a:rPr>
            </a:br>
            <a:r>
              <a:rPr lang="fa-IR" sz="4400" dirty="0" smtClean="0">
                <a:solidFill>
                  <a:srgbClr val="002060"/>
                </a:solidFill>
                <a:latin typeface="IranNastaliq" panose="02020505000000020003" pitchFamily="18" charset="0"/>
                <a:ea typeface="+mn-ea"/>
                <a:cs typeface="IranNastaliq" panose="02020505000000020003" pitchFamily="18" charset="0"/>
              </a:rPr>
              <a:t>بررسی نقش و عملکرد صندوق ضمانت صادرات در توسعه صادرات غیرنفتی</a:t>
            </a:r>
            <a:r>
              <a:rPr lang="en-US" sz="4400" dirty="0" smtClean="0">
                <a:solidFill>
                  <a:srgbClr val="002060"/>
                </a:solidFill>
                <a:latin typeface="IranNastaliq" panose="02020505000000020003" pitchFamily="18" charset="0"/>
                <a:ea typeface="+mn-ea"/>
                <a:cs typeface="IranNastaliq" panose="02020505000000020003" pitchFamily="18" charset="0"/>
              </a:rPr>
              <a:t> </a:t>
            </a:r>
            <a:r>
              <a:rPr lang="fa-IR" sz="4400" dirty="0" smtClean="0">
                <a:solidFill>
                  <a:srgbClr val="002060"/>
                </a:solidFill>
                <a:latin typeface="IranNastaliq" panose="02020505000000020003" pitchFamily="18" charset="0"/>
                <a:ea typeface="+mn-ea"/>
                <a:cs typeface="IranNastaliq" panose="02020505000000020003" pitchFamily="18" charset="0"/>
              </a:rPr>
              <a:t> و </a:t>
            </a:r>
            <a:br>
              <a:rPr lang="fa-IR" sz="4400" dirty="0" smtClean="0">
                <a:solidFill>
                  <a:srgbClr val="002060"/>
                </a:solidFill>
                <a:latin typeface="IranNastaliq" panose="02020505000000020003" pitchFamily="18" charset="0"/>
                <a:ea typeface="+mn-ea"/>
                <a:cs typeface="IranNastaliq" panose="02020505000000020003" pitchFamily="18" charset="0"/>
              </a:rPr>
            </a:br>
            <a:r>
              <a:rPr lang="fa-IR" sz="4400" dirty="0" smtClean="0">
                <a:solidFill>
                  <a:srgbClr val="002060"/>
                </a:solidFill>
                <a:latin typeface="IranNastaliq" panose="02020505000000020003" pitchFamily="18" charset="0"/>
                <a:ea typeface="+mn-ea"/>
                <a:cs typeface="IranNastaliq" panose="02020505000000020003" pitchFamily="18" charset="0"/>
              </a:rPr>
              <a:t>معرفی خدمات و فعالیتهای قابل ارایه صادرکنندگان، بانکها  و سرمایه گذاران</a:t>
            </a:r>
            <a:br>
              <a:rPr lang="fa-IR" sz="4400" dirty="0" smtClean="0">
                <a:solidFill>
                  <a:srgbClr val="002060"/>
                </a:solidFill>
                <a:latin typeface="IranNastaliq" panose="02020505000000020003" pitchFamily="18" charset="0"/>
                <a:ea typeface="+mn-ea"/>
                <a:cs typeface="IranNastaliq" panose="02020505000000020003" pitchFamily="18" charset="0"/>
              </a:rPr>
            </a:br>
            <a:r>
              <a:rPr lang="fa-IR" sz="2400" dirty="0" smtClean="0">
                <a:solidFill>
                  <a:srgbClr val="002060"/>
                </a:solidFill>
                <a:latin typeface="IranNastaliq" panose="02020505000000020003" pitchFamily="18" charset="0"/>
                <a:ea typeface="+mn-ea"/>
                <a:cs typeface="IranNastaliq" panose="02020505000000020003" pitchFamily="18" charset="0"/>
              </a:rPr>
              <a:t/>
            </a:r>
            <a:br>
              <a:rPr lang="fa-IR" sz="2400" dirty="0" smtClean="0">
                <a:solidFill>
                  <a:srgbClr val="002060"/>
                </a:solidFill>
                <a:latin typeface="IranNastaliq" panose="02020505000000020003" pitchFamily="18" charset="0"/>
                <a:ea typeface="+mn-ea"/>
                <a:cs typeface="IranNastaliq" panose="02020505000000020003" pitchFamily="18" charset="0"/>
              </a:rPr>
            </a:br>
            <a:endParaRPr lang="fa-IR" sz="2500" dirty="0">
              <a:solidFill>
                <a:srgbClr val="002060"/>
              </a:solidFill>
              <a:latin typeface="IranNastaliq" panose="02020505000000020003" pitchFamily="18" charset="0"/>
              <a:ea typeface="+mn-ea"/>
              <a:cs typeface="IranNastaliq" panose="02020505000000020003" pitchFamily="18" charset="0"/>
            </a:endParaRPr>
          </a:p>
        </p:txBody>
      </p:sp>
    </p:spTree>
    <p:extLst>
      <p:ext uri="{BB962C8B-B14F-4D97-AF65-F5344CB8AC3E}">
        <p14:creationId xmlns:p14="http://schemas.microsoft.com/office/powerpoint/2010/main" val="3315581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2077" y="212696"/>
            <a:ext cx="9384631" cy="861774"/>
          </a:xfrm>
          <a:prstGeom prst="rect">
            <a:avLst/>
          </a:prstGeom>
          <a:noFill/>
        </p:spPr>
        <p:txBody>
          <a:bodyPr wrap="square" rtlCol="0">
            <a:spAutoFit/>
          </a:bodyPr>
          <a:lstStyle/>
          <a:p>
            <a:pPr algn="ctr" rtl="1"/>
            <a:r>
              <a:rPr lang="fa-IR" sz="5000" dirty="0" smtClean="0">
                <a:ln w="19050">
                  <a:noFill/>
                </a:ln>
                <a:solidFill>
                  <a:schemeClr val="accent5">
                    <a:lumMod val="50000"/>
                  </a:schemeClr>
                </a:solidFill>
                <a:latin typeface="Nastaliq" panose="02020505000000020003" pitchFamily="18" charset="0"/>
                <a:cs typeface="Nastaliq" panose="02020505000000020003" pitchFamily="18" charset="0"/>
              </a:rPr>
              <a:t>عملکرد صندوق ضمانت صادرات ایران و مقایسه اجمالی با برخی موسسات همتا</a:t>
            </a:r>
            <a:endParaRPr lang="en-US" sz="5000" dirty="0">
              <a:ln w="19050">
                <a:noFill/>
              </a:ln>
              <a:solidFill>
                <a:schemeClr val="accent5">
                  <a:lumMod val="50000"/>
                </a:schemeClr>
              </a:solidFill>
              <a:latin typeface="Nastaliq" panose="02020505000000020003" pitchFamily="18" charset="0"/>
              <a:cs typeface="Nastaliq" panose="02020505000000020003" pitchFamily="18" charset="0"/>
            </a:endParaRPr>
          </a:p>
        </p:txBody>
      </p:sp>
      <p:graphicFrame>
        <p:nvGraphicFramePr>
          <p:cNvPr id="10" name="Table 9"/>
          <p:cNvGraphicFramePr>
            <a:graphicFrameLocks noGrp="1"/>
          </p:cNvGraphicFramePr>
          <p:nvPr>
            <p:extLst/>
          </p:nvPr>
        </p:nvGraphicFramePr>
        <p:xfrm>
          <a:off x="6185561" y="1284250"/>
          <a:ext cx="5874099" cy="3120367"/>
        </p:xfrm>
        <a:graphic>
          <a:graphicData uri="http://schemas.openxmlformats.org/drawingml/2006/table">
            <a:tbl>
              <a:tblPr firstRow="1" bandRow="1">
                <a:tableStyleId>{5C22544A-7EE6-4342-B048-85BDC9FD1C3A}</a:tableStyleId>
              </a:tblPr>
              <a:tblGrid>
                <a:gridCol w="795183">
                  <a:extLst>
                    <a:ext uri="{9D8B030D-6E8A-4147-A177-3AD203B41FA5}">
                      <a16:colId xmlns="" xmlns:a16="http://schemas.microsoft.com/office/drawing/2014/main" val="1070359269"/>
                    </a:ext>
                  </a:extLst>
                </a:gridCol>
                <a:gridCol w="1282085">
                  <a:extLst>
                    <a:ext uri="{9D8B030D-6E8A-4147-A177-3AD203B41FA5}">
                      <a16:colId xmlns="" xmlns:a16="http://schemas.microsoft.com/office/drawing/2014/main" val="3329887093"/>
                    </a:ext>
                  </a:extLst>
                </a:gridCol>
                <a:gridCol w="1321031">
                  <a:extLst>
                    <a:ext uri="{9D8B030D-6E8A-4147-A177-3AD203B41FA5}">
                      <a16:colId xmlns="" xmlns:a16="http://schemas.microsoft.com/office/drawing/2014/main" val="199314782"/>
                    </a:ext>
                  </a:extLst>
                </a:gridCol>
                <a:gridCol w="1198943">
                  <a:extLst>
                    <a:ext uri="{9D8B030D-6E8A-4147-A177-3AD203B41FA5}">
                      <a16:colId xmlns="" xmlns:a16="http://schemas.microsoft.com/office/drawing/2014/main" val="1766052223"/>
                    </a:ext>
                  </a:extLst>
                </a:gridCol>
                <a:gridCol w="1276857">
                  <a:extLst>
                    <a:ext uri="{9D8B030D-6E8A-4147-A177-3AD203B41FA5}">
                      <a16:colId xmlns="" xmlns:a16="http://schemas.microsoft.com/office/drawing/2014/main" val="3694718483"/>
                    </a:ext>
                  </a:extLst>
                </a:gridCol>
              </a:tblGrid>
              <a:tr h="590527">
                <a:tc gridSpan="5">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000" b="1" dirty="0" smtClean="0">
                          <a:solidFill>
                            <a:schemeClr val="bg1"/>
                          </a:solidFill>
                          <a:cs typeface="B Nazanin" panose="00000400000000000000" pitchFamily="2" charset="-78"/>
                        </a:rPr>
                        <a:t>مقایسه عملکردی صندوق‌های ضمانت صادرات کشورهای صادرات‌محور شرق و جنوب آسیا و ایران (2018)</a:t>
                      </a:r>
                      <a:endParaRPr lang="en-US" sz="2000" b="1" dirty="0" smtClean="0">
                        <a:solidFill>
                          <a:schemeClr val="bg1"/>
                        </a:solidFill>
                        <a:cs typeface="B Nazanin" panose="00000400000000000000" pitchFamily="2" charset="-78"/>
                      </a:endParaRPr>
                    </a:p>
                  </a:txBody>
                  <a:tcPr anchor="ctr">
                    <a:solidFill>
                      <a:schemeClr val="accent1">
                        <a:lumMod val="50000"/>
                      </a:schemeClr>
                    </a:solidFill>
                  </a:tcPr>
                </a:tc>
                <a:tc hMerge="1">
                  <a:txBody>
                    <a:bodyPr/>
                    <a:lstStyle/>
                    <a:p>
                      <a:pPr algn="ctr" rtl="1"/>
                      <a:endParaRPr lang="en-US" sz="1400" dirty="0">
                        <a:cs typeface="B Nazanin" panose="00000400000000000000" pitchFamily="2" charset="-78"/>
                      </a:endParaRPr>
                    </a:p>
                  </a:txBody>
                  <a:tcPr anchor="ctr"/>
                </a:tc>
                <a:tc hMerge="1">
                  <a:txBody>
                    <a:bodyPr/>
                    <a:lstStyle/>
                    <a:p>
                      <a:pPr algn="ctr" rtl="1"/>
                      <a:endParaRPr lang="en-US" sz="1400" dirty="0">
                        <a:cs typeface="B Nazanin" panose="00000400000000000000" pitchFamily="2" charset="-78"/>
                      </a:endParaRPr>
                    </a:p>
                  </a:txBody>
                  <a:tcPr anchor="ctr"/>
                </a:tc>
                <a:tc hMerge="1">
                  <a:txBody>
                    <a:bodyPr/>
                    <a:lstStyle/>
                    <a:p>
                      <a:pPr algn="ctr" rtl="1"/>
                      <a:endParaRPr lang="en-US" sz="1600" dirty="0">
                        <a:cs typeface="B Nazanin" panose="00000400000000000000" pitchFamily="2" charset="-78"/>
                      </a:endParaRPr>
                    </a:p>
                  </a:txBody>
                  <a:tcPr anchor="ctr"/>
                </a:tc>
                <a:tc hMerge="1">
                  <a:txBody>
                    <a:bodyPr/>
                    <a:lstStyle/>
                    <a:p>
                      <a:pPr algn="ctr" rtl="1"/>
                      <a:endParaRPr lang="en-US" sz="1600" dirty="0">
                        <a:cs typeface="B Nazanin" panose="00000400000000000000" pitchFamily="2" charset="-78"/>
                      </a:endParaRPr>
                    </a:p>
                  </a:txBody>
                  <a:tcPr anchor="ctr"/>
                </a:tc>
                <a:extLst>
                  <a:ext uri="{0D108BD9-81ED-4DB2-BD59-A6C34878D82A}">
                    <a16:rowId xmlns="" xmlns:a16="http://schemas.microsoft.com/office/drawing/2014/main" val="2241123132"/>
                  </a:ext>
                </a:extLst>
              </a:tr>
              <a:tr h="590527">
                <a:tc>
                  <a:txBody>
                    <a:bodyPr/>
                    <a:lstStyle/>
                    <a:p>
                      <a:pPr algn="ctr" rtl="1"/>
                      <a:r>
                        <a:rPr lang="fa-IR" sz="1600" b="1" dirty="0" smtClean="0">
                          <a:solidFill>
                            <a:schemeClr val="bg1"/>
                          </a:solidFill>
                          <a:cs typeface="B Nazanin" panose="00000400000000000000" pitchFamily="2" charset="-78"/>
                        </a:rPr>
                        <a:t>ضریب پوشش</a:t>
                      </a:r>
                      <a:endParaRPr lang="en-US" sz="16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600" b="1" dirty="0" smtClean="0">
                          <a:solidFill>
                            <a:schemeClr val="bg1"/>
                          </a:solidFill>
                          <a:cs typeface="B Nazanin" panose="00000400000000000000" pitchFamily="2" charset="-78"/>
                        </a:rPr>
                        <a:t>حجم پوشش</a:t>
                      </a:r>
                    </a:p>
                    <a:p>
                      <a:pPr algn="ctr" rtl="1"/>
                      <a:r>
                        <a:rPr lang="fa-IR" sz="1400" b="1" dirty="0" smtClean="0">
                          <a:solidFill>
                            <a:schemeClr val="bg1"/>
                          </a:solidFill>
                          <a:cs typeface="B Nazanin" panose="00000400000000000000" pitchFamily="2" charset="-78"/>
                        </a:rPr>
                        <a:t>(میلیارد دلار)</a:t>
                      </a:r>
                      <a:endParaRPr lang="en-US" sz="14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600" b="1" dirty="0" smtClean="0">
                          <a:solidFill>
                            <a:schemeClr val="bg1"/>
                          </a:solidFill>
                          <a:cs typeface="B Nazanin" panose="00000400000000000000" pitchFamily="2" charset="-78"/>
                        </a:rPr>
                        <a:t>حجم</a:t>
                      </a:r>
                      <a:r>
                        <a:rPr lang="fa-IR" sz="1600" b="1" baseline="0" dirty="0" smtClean="0">
                          <a:solidFill>
                            <a:schemeClr val="bg1"/>
                          </a:solidFill>
                          <a:cs typeface="B Nazanin" panose="00000400000000000000" pitchFamily="2" charset="-78"/>
                        </a:rPr>
                        <a:t> صادرات</a:t>
                      </a:r>
                    </a:p>
                    <a:p>
                      <a:pPr algn="ctr" rtl="1"/>
                      <a:r>
                        <a:rPr lang="fa-IR" sz="1400" b="1" baseline="0" dirty="0" smtClean="0">
                          <a:solidFill>
                            <a:schemeClr val="bg1"/>
                          </a:solidFill>
                          <a:cs typeface="B Nazanin" panose="00000400000000000000" pitchFamily="2" charset="-78"/>
                        </a:rPr>
                        <a:t>(میلیارد دلار)</a:t>
                      </a:r>
                      <a:endParaRPr lang="en-US" sz="14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600" b="1" dirty="0" smtClean="0">
                          <a:solidFill>
                            <a:schemeClr val="bg1"/>
                          </a:solidFill>
                          <a:cs typeface="B Nazanin" panose="00000400000000000000" pitchFamily="2" charset="-78"/>
                        </a:rPr>
                        <a:t>نام</a:t>
                      </a:r>
                      <a:r>
                        <a:rPr lang="fa-IR" sz="1600" b="1" baseline="0" dirty="0" smtClean="0">
                          <a:solidFill>
                            <a:schemeClr val="bg1"/>
                          </a:solidFill>
                          <a:cs typeface="B Nazanin" panose="00000400000000000000" pitchFamily="2" charset="-78"/>
                        </a:rPr>
                        <a:t> </a:t>
                      </a:r>
                      <a:r>
                        <a:rPr lang="en-US" sz="1600" b="1" baseline="0" dirty="0" smtClean="0">
                          <a:solidFill>
                            <a:schemeClr val="bg1"/>
                          </a:solidFill>
                          <a:cs typeface="B Nazanin" panose="00000400000000000000" pitchFamily="2" charset="-78"/>
                        </a:rPr>
                        <a:t>ECA</a:t>
                      </a:r>
                      <a:endParaRPr lang="en-US" sz="16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600" b="1" dirty="0" smtClean="0">
                          <a:solidFill>
                            <a:schemeClr val="bg1"/>
                          </a:solidFill>
                          <a:cs typeface="B Nazanin" panose="00000400000000000000" pitchFamily="2" charset="-78"/>
                        </a:rPr>
                        <a:t>نام کشور</a:t>
                      </a:r>
                      <a:endParaRPr lang="en-US" sz="1600" b="1" dirty="0">
                        <a:solidFill>
                          <a:schemeClr val="bg1"/>
                        </a:solidFill>
                        <a:cs typeface="B Nazanin" panose="00000400000000000000" pitchFamily="2" charset="-78"/>
                      </a:endParaRPr>
                    </a:p>
                  </a:txBody>
                  <a:tcPr anchor="ctr">
                    <a:solidFill>
                      <a:schemeClr val="accent1">
                        <a:lumMod val="75000"/>
                      </a:schemeClr>
                    </a:solidFill>
                  </a:tcPr>
                </a:tc>
                <a:extLst>
                  <a:ext uri="{0D108BD9-81ED-4DB2-BD59-A6C34878D82A}">
                    <a16:rowId xmlns="" xmlns:a16="http://schemas.microsoft.com/office/drawing/2014/main" val="4276062432"/>
                  </a:ext>
                </a:extLst>
              </a:tr>
              <a:tr h="365565">
                <a:tc>
                  <a:txBody>
                    <a:bodyPr/>
                    <a:lstStyle/>
                    <a:p>
                      <a:pPr algn="ctr" rtl="1"/>
                      <a:r>
                        <a:rPr lang="fa-IR" sz="1800" b="1" dirty="0" smtClean="0">
                          <a:cs typeface="B Nazanin" panose="00000400000000000000" pitchFamily="2" charset="-78"/>
                        </a:rPr>
                        <a:t>19%</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482</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2487</a:t>
                      </a:r>
                      <a:endParaRPr lang="en-US" sz="1800" b="1" dirty="0">
                        <a:cs typeface="B Nazanin" panose="00000400000000000000" pitchFamily="2" charset="-78"/>
                      </a:endParaRPr>
                    </a:p>
                  </a:txBody>
                  <a:tcPr anchor="ctr"/>
                </a:tc>
                <a:tc>
                  <a:txBody>
                    <a:bodyPr/>
                    <a:lstStyle/>
                    <a:p>
                      <a:pPr algn="ctr" rtl="1"/>
                      <a:r>
                        <a:rPr lang="en-US" sz="1800" b="1" dirty="0" smtClean="0">
                          <a:cs typeface="B Nazanin" panose="00000400000000000000" pitchFamily="2" charset="-78"/>
                        </a:rPr>
                        <a:t>SINOSURE</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چین</a:t>
                      </a:r>
                      <a:endParaRPr lang="en-US" sz="1800" b="1" dirty="0">
                        <a:cs typeface="B Nazanin" panose="00000400000000000000" pitchFamily="2" charset="-78"/>
                      </a:endParaRPr>
                    </a:p>
                  </a:txBody>
                  <a:tcPr anchor="ctr"/>
                </a:tc>
                <a:extLst>
                  <a:ext uri="{0D108BD9-81ED-4DB2-BD59-A6C34878D82A}">
                    <a16:rowId xmlns="" xmlns:a16="http://schemas.microsoft.com/office/drawing/2014/main" val="1429426189"/>
                  </a:ext>
                </a:extLst>
              </a:tr>
              <a:tr h="365565">
                <a:tc>
                  <a:txBody>
                    <a:bodyPr/>
                    <a:lstStyle/>
                    <a:p>
                      <a:pPr algn="ctr" rtl="1"/>
                      <a:r>
                        <a:rPr lang="fa-IR" sz="1800" b="1" dirty="0" smtClean="0">
                          <a:cs typeface="B Nazanin" panose="00000400000000000000" pitchFamily="2" charset="-78"/>
                        </a:rPr>
                        <a:t>20%</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122</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605</a:t>
                      </a:r>
                      <a:endParaRPr lang="en-US" sz="1800" b="1" dirty="0">
                        <a:cs typeface="B Nazanin" panose="00000400000000000000" pitchFamily="2" charset="-78"/>
                      </a:endParaRPr>
                    </a:p>
                  </a:txBody>
                  <a:tcPr anchor="ctr"/>
                </a:tc>
                <a:tc>
                  <a:txBody>
                    <a:bodyPr/>
                    <a:lstStyle/>
                    <a:p>
                      <a:pPr algn="ctr" rtl="1"/>
                      <a:r>
                        <a:rPr lang="en-US" sz="1800" b="1" dirty="0" smtClean="0">
                          <a:cs typeface="B Nazanin" panose="00000400000000000000" pitchFamily="2" charset="-78"/>
                        </a:rPr>
                        <a:t>K-Sure</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کره جنوبی</a:t>
                      </a:r>
                      <a:endParaRPr lang="en-US" sz="1800" b="1" dirty="0">
                        <a:cs typeface="B Nazanin" panose="00000400000000000000" pitchFamily="2" charset="-78"/>
                      </a:endParaRPr>
                    </a:p>
                  </a:txBody>
                  <a:tcPr anchor="ctr"/>
                </a:tc>
                <a:extLst>
                  <a:ext uri="{0D108BD9-81ED-4DB2-BD59-A6C34878D82A}">
                    <a16:rowId xmlns="" xmlns:a16="http://schemas.microsoft.com/office/drawing/2014/main" val="1319108786"/>
                  </a:ext>
                </a:extLst>
              </a:tr>
              <a:tr h="365565">
                <a:tc>
                  <a:txBody>
                    <a:bodyPr/>
                    <a:lstStyle/>
                    <a:p>
                      <a:pPr algn="ctr" rtl="1"/>
                      <a:r>
                        <a:rPr lang="fa-IR" sz="1800" b="1" dirty="0" smtClean="0">
                          <a:cs typeface="B Nazanin" panose="00000400000000000000" pitchFamily="2" charset="-78"/>
                        </a:rPr>
                        <a:t>7%</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50</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738</a:t>
                      </a:r>
                      <a:endParaRPr lang="en-US" sz="1800" b="1" dirty="0">
                        <a:cs typeface="B Nazanin" panose="00000400000000000000" pitchFamily="2" charset="-78"/>
                      </a:endParaRPr>
                    </a:p>
                  </a:txBody>
                  <a:tcPr anchor="ctr"/>
                </a:tc>
                <a:tc>
                  <a:txBody>
                    <a:bodyPr/>
                    <a:lstStyle/>
                    <a:p>
                      <a:pPr algn="ctr" rtl="1"/>
                      <a:r>
                        <a:rPr lang="en-US" sz="1800" b="1" dirty="0" smtClean="0">
                          <a:cs typeface="B Nazanin" panose="00000400000000000000" pitchFamily="2" charset="-78"/>
                        </a:rPr>
                        <a:t>NEXI</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ژاپن</a:t>
                      </a:r>
                      <a:endParaRPr lang="en-US" sz="1800" b="1" dirty="0">
                        <a:cs typeface="B Nazanin" panose="00000400000000000000" pitchFamily="2" charset="-78"/>
                      </a:endParaRPr>
                    </a:p>
                  </a:txBody>
                  <a:tcPr anchor="ctr"/>
                </a:tc>
                <a:extLst>
                  <a:ext uri="{0D108BD9-81ED-4DB2-BD59-A6C34878D82A}">
                    <a16:rowId xmlns="" xmlns:a16="http://schemas.microsoft.com/office/drawing/2014/main" val="3005082081"/>
                  </a:ext>
                </a:extLst>
              </a:tr>
              <a:tr h="365565">
                <a:tc>
                  <a:txBody>
                    <a:bodyPr/>
                    <a:lstStyle/>
                    <a:p>
                      <a:pPr algn="ctr" rtl="1"/>
                      <a:r>
                        <a:rPr lang="fa-IR" sz="1800" b="1" dirty="0" smtClean="0">
                          <a:cs typeface="B Nazanin" panose="00000400000000000000" pitchFamily="2" charset="-78"/>
                        </a:rPr>
                        <a:t>10%</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31</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326</a:t>
                      </a:r>
                      <a:endParaRPr lang="en-US" sz="1800" b="1" dirty="0">
                        <a:cs typeface="B Nazanin" panose="00000400000000000000" pitchFamily="2" charset="-78"/>
                      </a:endParaRPr>
                    </a:p>
                  </a:txBody>
                  <a:tcPr anchor="ctr"/>
                </a:tc>
                <a:tc>
                  <a:txBody>
                    <a:bodyPr/>
                    <a:lstStyle/>
                    <a:p>
                      <a:pPr algn="ctr" rtl="1"/>
                      <a:r>
                        <a:rPr lang="en-US" sz="1800" b="1" dirty="0" smtClean="0">
                          <a:cs typeface="B Nazanin" panose="00000400000000000000" pitchFamily="2" charset="-78"/>
                        </a:rPr>
                        <a:t>ECGC</a:t>
                      </a:r>
                      <a:endParaRPr lang="en-US" sz="1800" b="1" dirty="0">
                        <a:cs typeface="B Nazanin" panose="00000400000000000000" pitchFamily="2" charset="-78"/>
                      </a:endParaRPr>
                    </a:p>
                  </a:txBody>
                  <a:tcPr anchor="ctr"/>
                </a:tc>
                <a:tc>
                  <a:txBody>
                    <a:bodyPr/>
                    <a:lstStyle/>
                    <a:p>
                      <a:pPr algn="ctr" rtl="1"/>
                      <a:r>
                        <a:rPr lang="fa-IR" sz="1800" b="1" dirty="0" smtClean="0">
                          <a:cs typeface="B Nazanin" panose="00000400000000000000" pitchFamily="2" charset="-78"/>
                        </a:rPr>
                        <a:t>هند</a:t>
                      </a:r>
                      <a:endParaRPr lang="en-US" sz="1800" b="1" dirty="0">
                        <a:cs typeface="B Nazanin" panose="00000400000000000000" pitchFamily="2" charset="-78"/>
                      </a:endParaRPr>
                    </a:p>
                  </a:txBody>
                  <a:tcPr anchor="ctr"/>
                </a:tc>
                <a:extLst>
                  <a:ext uri="{0D108BD9-81ED-4DB2-BD59-A6C34878D82A}">
                    <a16:rowId xmlns="" xmlns:a16="http://schemas.microsoft.com/office/drawing/2014/main" val="513415306"/>
                  </a:ext>
                </a:extLst>
              </a:tr>
              <a:tr h="365565">
                <a:tc>
                  <a:txBody>
                    <a:bodyPr/>
                    <a:lstStyle/>
                    <a:p>
                      <a:pPr algn="ctr" rtl="1"/>
                      <a:r>
                        <a:rPr lang="fa-IR" sz="1800" b="1" dirty="0" smtClean="0">
                          <a:solidFill>
                            <a:schemeClr val="bg1"/>
                          </a:solidFill>
                          <a:cs typeface="B Nazanin" panose="00000400000000000000" pitchFamily="2" charset="-78"/>
                        </a:rPr>
                        <a:t>5.5%</a:t>
                      </a:r>
                      <a:endParaRPr lang="en-US" sz="18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800" b="1" dirty="0" smtClean="0">
                          <a:solidFill>
                            <a:schemeClr val="bg1"/>
                          </a:solidFill>
                          <a:cs typeface="B Nazanin" panose="00000400000000000000" pitchFamily="2" charset="-78"/>
                        </a:rPr>
                        <a:t>2.2</a:t>
                      </a:r>
                      <a:endParaRPr lang="en-US" sz="18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800" b="1" dirty="0" smtClean="0">
                          <a:solidFill>
                            <a:schemeClr val="bg1"/>
                          </a:solidFill>
                          <a:cs typeface="B Nazanin" panose="00000400000000000000" pitchFamily="2" charset="-78"/>
                        </a:rPr>
                        <a:t>39</a:t>
                      </a:r>
                      <a:endParaRPr lang="en-US" sz="18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en-US" sz="1800" b="1" dirty="0" smtClean="0">
                          <a:solidFill>
                            <a:schemeClr val="bg1"/>
                          </a:solidFill>
                          <a:cs typeface="B Nazanin" panose="00000400000000000000" pitchFamily="2" charset="-78"/>
                        </a:rPr>
                        <a:t>EGFI</a:t>
                      </a:r>
                      <a:endParaRPr lang="en-US" sz="1800" b="1" dirty="0">
                        <a:solidFill>
                          <a:schemeClr val="bg1"/>
                        </a:solidFill>
                        <a:cs typeface="B Nazanin" panose="00000400000000000000" pitchFamily="2" charset="-78"/>
                      </a:endParaRPr>
                    </a:p>
                  </a:txBody>
                  <a:tcPr anchor="ctr">
                    <a:solidFill>
                      <a:schemeClr val="accent1">
                        <a:lumMod val="75000"/>
                      </a:schemeClr>
                    </a:solidFill>
                  </a:tcPr>
                </a:tc>
                <a:tc>
                  <a:txBody>
                    <a:bodyPr/>
                    <a:lstStyle/>
                    <a:p>
                      <a:pPr algn="ctr" rtl="1"/>
                      <a:r>
                        <a:rPr lang="fa-IR" sz="1800" b="1" dirty="0" smtClean="0">
                          <a:solidFill>
                            <a:schemeClr val="bg1"/>
                          </a:solidFill>
                          <a:cs typeface="B Nazanin" panose="00000400000000000000" pitchFamily="2" charset="-78"/>
                        </a:rPr>
                        <a:t>ایران </a:t>
                      </a:r>
                      <a:r>
                        <a:rPr lang="fa-IR" sz="1200" b="1" dirty="0" smtClean="0">
                          <a:solidFill>
                            <a:schemeClr val="bg1"/>
                          </a:solidFill>
                          <a:cs typeface="B Nazanin" panose="00000400000000000000" pitchFamily="2" charset="-78"/>
                        </a:rPr>
                        <a:t>(غیرنفتی)</a:t>
                      </a:r>
                      <a:r>
                        <a:rPr lang="fa-IR" sz="1800" b="1" dirty="0" smtClean="0">
                          <a:solidFill>
                            <a:schemeClr val="bg1"/>
                          </a:solidFill>
                          <a:cs typeface="B Nazanin" panose="00000400000000000000" pitchFamily="2" charset="-78"/>
                        </a:rPr>
                        <a:t> </a:t>
                      </a:r>
                      <a:endParaRPr lang="en-US" sz="1800" b="1" dirty="0">
                        <a:solidFill>
                          <a:schemeClr val="bg1"/>
                        </a:solidFill>
                        <a:cs typeface="B Nazanin" panose="00000400000000000000" pitchFamily="2" charset="-78"/>
                      </a:endParaRPr>
                    </a:p>
                  </a:txBody>
                  <a:tcPr anchor="ctr">
                    <a:solidFill>
                      <a:schemeClr val="accent1">
                        <a:lumMod val="75000"/>
                      </a:schemeClr>
                    </a:solidFill>
                  </a:tcPr>
                </a:tc>
                <a:extLst>
                  <a:ext uri="{0D108BD9-81ED-4DB2-BD59-A6C34878D82A}">
                    <a16:rowId xmlns="" xmlns:a16="http://schemas.microsoft.com/office/drawing/2014/main" val="317065871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61177691"/>
              </p:ext>
            </p:extLst>
          </p:nvPr>
        </p:nvGraphicFramePr>
        <p:xfrm>
          <a:off x="6198028" y="4460401"/>
          <a:ext cx="5861624" cy="1622362"/>
        </p:xfrm>
        <a:graphic>
          <a:graphicData uri="http://schemas.openxmlformats.org/drawingml/2006/table">
            <a:tbl>
              <a:tblPr firstRow="1" bandRow="1">
                <a:tableStyleId>{5C22544A-7EE6-4342-B048-85BDC9FD1C3A}</a:tableStyleId>
              </a:tblPr>
              <a:tblGrid>
                <a:gridCol w="1953875">
                  <a:extLst>
                    <a:ext uri="{9D8B030D-6E8A-4147-A177-3AD203B41FA5}">
                      <a16:colId xmlns="" xmlns:a16="http://schemas.microsoft.com/office/drawing/2014/main" val="3510383354"/>
                    </a:ext>
                  </a:extLst>
                </a:gridCol>
                <a:gridCol w="1443488">
                  <a:extLst>
                    <a:ext uri="{9D8B030D-6E8A-4147-A177-3AD203B41FA5}">
                      <a16:colId xmlns="" xmlns:a16="http://schemas.microsoft.com/office/drawing/2014/main" val="119188935"/>
                    </a:ext>
                  </a:extLst>
                </a:gridCol>
                <a:gridCol w="2464261">
                  <a:extLst>
                    <a:ext uri="{9D8B030D-6E8A-4147-A177-3AD203B41FA5}">
                      <a16:colId xmlns="" xmlns:a16="http://schemas.microsoft.com/office/drawing/2014/main" val="307285233"/>
                    </a:ext>
                  </a:extLst>
                </a:gridCol>
              </a:tblGrid>
              <a:tr h="623668">
                <a:tc gridSpan="3">
                  <a:txBody>
                    <a:bodyPr/>
                    <a:lstStyle/>
                    <a:p>
                      <a:pPr algn="ctr" rtl="1"/>
                      <a:r>
                        <a:rPr lang="fa-IR" sz="2000" b="1" dirty="0" smtClean="0">
                          <a:solidFill>
                            <a:schemeClr val="bg1"/>
                          </a:solidFill>
                          <a:cs typeface="B Nazanin" panose="00000400000000000000" pitchFamily="2" charset="-78"/>
                        </a:rPr>
                        <a:t>مقایسه بنیه مالی یک </a:t>
                      </a:r>
                      <a:r>
                        <a:rPr lang="en-US" sz="2000" dirty="0" smtClean="0">
                          <a:solidFill>
                            <a:schemeClr val="bg1"/>
                          </a:solidFill>
                          <a:cs typeface="B Nazanin" panose="00000400000000000000" pitchFamily="2" charset="-78"/>
                        </a:rPr>
                        <a:t>ECA</a:t>
                      </a:r>
                      <a:r>
                        <a:rPr lang="fa-IR" sz="2000" b="1" dirty="0" smtClean="0">
                          <a:solidFill>
                            <a:schemeClr val="bg1"/>
                          </a:solidFill>
                          <a:cs typeface="B Nazanin" panose="00000400000000000000" pitchFamily="2" charset="-78"/>
                        </a:rPr>
                        <a:t> موفق (</a:t>
                      </a:r>
                      <a:r>
                        <a:rPr lang="en-US" sz="2000" dirty="0" smtClean="0">
                          <a:solidFill>
                            <a:schemeClr val="bg1"/>
                          </a:solidFill>
                          <a:cs typeface="B Nazanin" panose="00000400000000000000" pitchFamily="2" charset="-78"/>
                        </a:rPr>
                        <a:t>SACE</a:t>
                      </a:r>
                      <a:r>
                        <a:rPr lang="fa-IR" sz="2000" b="1" dirty="0" smtClean="0">
                          <a:solidFill>
                            <a:schemeClr val="bg1"/>
                          </a:solidFill>
                          <a:cs typeface="B Nazanin" panose="00000400000000000000" pitchFamily="2" charset="-78"/>
                        </a:rPr>
                        <a:t> ایتالیا) </a:t>
                      </a:r>
                    </a:p>
                    <a:p>
                      <a:pPr algn="ctr" rtl="1"/>
                      <a:r>
                        <a:rPr lang="fa-IR" sz="2000" b="1" dirty="0" smtClean="0">
                          <a:solidFill>
                            <a:schemeClr val="bg1"/>
                          </a:solidFill>
                          <a:cs typeface="B Nazanin" panose="00000400000000000000" pitchFamily="2" charset="-78"/>
                        </a:rPr>
                        <a:t>و صندوق ضمانت صادرات ایران (</a:t>
                      </a:r>
                      <a:r>
                        <a:rPr lang="en-US" sz="2000" dirty="0" smtClean="0">
                          <a:solidFill>
                            <a:schemeClr val="bg1"/>
                          </a:solidFill>
                          <a:cs typeface="B Nazanin" panose="00000400000000000000" pitchFamily="2" charset="-78"/>
                        </a:rPr>
                        <a:t>EGFI</a:t>
                      </a:r>
                      <a:r>
                        <a:rPr lang="fa-IR" sz="2000" b="1" dirty="0" smtClean="0">
                          <a:solidFill>
                            <a:schemeClr val="bg1"/>
                          </a:solidFill>
                          <a:cs typeface="B Nazanin" panose="00000400000000000000" pitchFamily="2" charset="-78"/>
                        </a:rPr>
                        <a:t>)</a:t>
                      </a:r>
                      <a:r>
                        <a:rPr lang="en-US" sz="2000" b="1" dirty="0" smtClean="0">
                          <a:solidFill>
                            <a:schemeClr val="bg1"/>
                          </a:solidFill>
                          <a:cs typeface="B Nazanin" panose="00000400000000000000" pitchFamily="2" charset="-78"/>
                        </a:rPr>
                        <a:t> </a:t>
                      </a:r>
                      <a:r>
                        <a:rPr lang="fa-IR" sz="2000" b="1" baseline="0" dirty="0" smtClean="0">
                          <a:solidFill>
                            <a:schemeClr val="bg1"/>
                          </a:solidFill>
                          <a:cs typeface="B Nazanin" panose="00000400000000000000" pitchFamily="2" charset="-78"/>
                        </a:rPr>
                        <a:t> - 2018</a:t>
                      </a:r>
                      <a:endParaRPr lang="en-US" sz="2000" b="1" dirty="0" smtClean="0">
                        <a:solidFill>
                          <a:schemeClr val="bg1"/>
                        </a:solidFill>
                        <a:cs typeface="B Nazanin" panose="00000400000000000000" pitchFamily="2" charset="-78"/>
                      </a:endParaRPr>
                    </a:p>
                  </a:txBody>
                  <a:tcPr anchor="ctr">
                    <a:solidFill>
                      <a:schemeClr val="bg2">
                        <a:lumMod val="5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smtClean="0">
                        <a:cs typeface="B Nazanin" panose="00000400000000000000" pitchFamily="2" charset="-78"/>
                      </a:endParaRPr>
                    </a:p>
                  </a:txBody>
                  <a:tcPr anchor="ctr"/>
                </a:tc>
                <a:tc hMerge="1">
                  <a:txBody>
                    <a:bodyPr/>
                    <a:lstStyle/>
                    <a:p>
                      <a:pPr algn="ctr"/>
                      <a:endParaRPr lang="en-US" dirty="0"/>
                    </a:p>
                  </a:txBody>
                  <a:tcPr anchor="ctr"/>
                </a:tc>
                <a:extLst>
                  <a:ext uri="{0D108BD9-81ED-4DB2-BD59-A6C34878D82A}">
                    <a16:rowId xmlns="" xmlns:a16="http://schemas.microsoft.com/office/drawing/2014/main" val="3702770666"/>
                  </a:ext>
                </a:extLst>
              </a:tr>
              <a:tr h="457306">
                <a:tc>
                  <a:txBody>
                    <a:bodyPr/>
                    <a:lstStyle/>
                    <a:p>
                      <a:pPr algn="ctr"/>
                      <a:r>
                        <a:rPr lang="en-US" sz="1600" b="1" dirty="0" smtClean="0">
                          <a:solidFill>
                            <a:schemeClr val="tx1"/>
                          </a:solidFill>
                          <a:cs typeface="B Nazanin" panose="00000400000000000000" pitchFamily="2" charset="-78"/>
                        </a:rPr>
                        <a:t>EGFI</a:t>
                      </a:r>
                      <a:endParaRPr lang="fa-IR" sz="1600" b="1" dirty="0" smtClean="0">
                        <a:solidFill>
                          <a:schemeClr val="tx1"/>
                        </a:solidFill>
                        <a:cs typeface="B Nazani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(میلیون یورو)</a:t>
                      </a:r>
                      <a:endParaRPr lang="en-US" sz="1600" b="1" dirty="0" smtClean="0">
                        <a:solidFill>
                          <a:schemeClr val="tx1"/>
                        </a:solidFill>
                        <a:cs typeface="B Nazanin" panose="00000400000000000000" pitchFamily="2" charset="-78"/>
                      </a:endParaRPr>
                    </a:p>
                  </a:txBody>
                  <a:tcPr anchor="ctr">
                    <a:solidFill>
                      <a:schemeClr val="bg2">
                        <a:lumMod val="75000"/>
                      </a:schemeClr>
                    </a:solidFill>
                  </a:tcPr>
                </a:tc>
                <a:tc>
                  <a:txBody>
                    <a:bodyPr/>
                    <a:lstStyle/>
                    <a:p>
                      <a:pPr algn="ctr"/>
                      <a:r>
                        <a:rPr lang="en-US" sz="1600" b="1" dirty="0" smtClean="0">
                          <a:solidFill>
                            <a:schemeClr val="tx1"/>
                          </a:solidFill>
                          <a:cs typeface="B Nazanin" panose="00000400000000000000" pitchFamily="2" charset="-78"/>
                        </a:rPr>
                        <a:t>SACE</a:t>
                      </a:r>
                      <a:endParaRPr lang="fa-IR" sz="1600" b="1" dirty="0" smtClean="0">
                        <a:solidFill>
                          <a:schemeClr val="tx1"/>
                        </a:solidFill>
                        <a:cs typeface="B Nazani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(میلیون یورو)</a:t>
                      </a:r>
                      <a:endParaRPr lang="en-US" sz="1600" b="1" dirty="0" smtClean="0">
                        <a:solidFill>
                          <a:schemeClr val="tx1"/>
                        </a:solidFill>
                        <a:cs typeface="B Nazanin" panose="00000400000000000000" pitchFamily="2" charset="-78"/>
                      </a:endParaRPr>
                    </a:p>
                  </a:txBody>
                  <a:tcPr anchor="ctr">
                    <a:solidFill>
                      <a:schemeClr val="bg2">
                        <a:lumMod val="75000"/>
                      </a:schemeClr>
                    </a:solidFill>
                  </a:tcPr>
                </a:tc>
                <a:tc>
                  <a:txBody>
                    <a:bodyPr/>
                    <a:lstStyle/>
                    <a:p>
                      <a:pPr algn="ctr"/>
                      <a:endParaRPr lang="en-US" sz="2000" dirty="0">
                        <a:solidFill>
                          <a:schemeClr val="tx1"/>
                        </a:solidFill>
                      </a:endParaRPr>
                    </a:p>
                  </a:txBody>
                  <a:tcPr anchor="ctr">
                    <a:solidFill>
                      <a:schemeClr val="bg2">
                        <a:lumMod val="75000"/>
                      </a:schemeClr>
                    </a:solidFill>
                  </a:tcPr>
                </a:tc>
                <a:extLst>
                  <a:ext uri="{0D108BD9-81ED-4DB2-BD59-A6C34878D82A}">
                    <a16:rowId xmlns="" xmlns:a16="http://schemas.microsoft.com/office/drawing/2014/main" val="609272026"/>
                  </a:ext>
                </a:extLst>
              </a:tr>
              <a:tr h="342202">
                <a:tc>
                  <a:txBody>
                    <a:bodyPr/>
                    <a:lstStyle/>
                    <a:p>
                      <a:pPr algn="ctr"/>
                      <a:r>
                        <a:rPr lang="fa-IR" sz="1600" b="1" dirty="0" smtClean="0">
                          <a:cs typeface="B Nazanin" panose="00000400000000000000" pitchFamily="2" charset="-78"/>
                        </a:rPr>
                        <a:t>100</a:t>
                      </a:r>
                      <a:endParaRPr lang="en-US" sz="1600" b="1" dirty="0">
                        <a:cs typeface="B Nazanin" panose="00000400000000000000" pitchFamily="2" charset="-78"/>
                      </a:endParaRPr>
                    </a:p>
                  </a:txBody>
                  <a:tcPr anchor="ctr">
                    <a:solidFill>
                      <a:schemeClr val="bg2"/>
                    </a:solidFill>
                  </a:tcPr>
                </a:tc>
                <a:tc>
                  <a:txBody>
                    <a:bodyPr/>
                    <a:lstStyle/>
                    <a:p>
                      <a:pPr algn="ctr"/>
                      <a:r>
                        <a:rPr lang="fa-IR" sz="1600" b="1" dirty="0" smtClean="0">
                          <a:cs typeface="B Nazanin" panose="00000400000000000000" pitchFamily="2" charset="-78"/>
                        </a:rPr>
                        <a:t>5600</a:t>
                      </a:r>
                      <a:endParaRPr lang="en-US" sz="1600" b="1" dirty="0">
                        <a:cs typeface="B Nazanin" panose="00000400000000000000" pitchFamily="2" charset="-78"/>
                      </a:endParaRPr>
                    </a:p>
                  </a:txBody>
                  <a:tcPr anchor="ctr">
                    <a:solidFill>
                      <a:schemeClr val="bg2"/>
                    </a:solidFill>
                  </a:tcPr>
                </a:tc>
                <a:tc>
                  <a:txBody>
                    <a:bodyPr/>
                    <a:lstStyle/>
                    <a:p>
                      <a:pPr algn="ctr"/>
                      <a:r>
                        <a:rPr lang="fa-IR" sz="1600" b="1" dirty="0" smtClean="0">
                          <a:cs typeface="B Nazanin" panose="00000400000000000000" pitchFamily="2" charset="-78"/>
                        </a:rPr>
                        <a:t>سرمایه و حقوق صاحبان سهام</a:t>
                      </a:r>
                      <a:endParaRPr lang="en-US" sz="1600" b="1" dirty="0">
                        <a:cs typeface="B Nazanin" panose="00000400000000000000" pitchFamily="2" charset="-78"/>
                      </a:endParaRPr>
                    </a:p>
                  </a:txBody>
                  <a:tcPr anchor="ctr">
                    <a:solidFill>
                      <a:schemeClr val="bg2"/>
                    </a:solidFill>
                  </a:tcPr>
                </a:tc>
                <a:extLst>
                  <a:ext uri="{0D108BD9-81ED-4DB2-BD59-A6C34878D82A}">
                    <a16:rowId xmlns="" xmlns:a16="http://schemas.microsoft.com/office/drawing/2014/main" val="3511983010"/>
                  </a:ext>
                </a:extLst>
              </a:tr>
            </a:tbl>
          </a:graphicData>
        </a:graphic>
      </p:graphicFrame>
      <p:sp>
        <p:nvSpPr>
          <p:cNvPr id="6" name="Rounded Rectangle 5"/>
          <p:cNvSpPr/>
          <p:nvPr/>
        </p:nvSpPr>
        <p:spPr>
          <a:xfrm>
            <a:off x="273659" y="1074524"/>
            <a:ext cx="5690937" cy="986589"/>
          </a:xfrm>
          <a:prstGeom prst="roundRect">
            <a:avLst/>
          </a:prstGeom>
          <a:solidFill>
            <a:schemeClr val="accent1">
              <a:lumMod val="75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2000" dirty="0" smtClean="0">
                <a:solidFill>
                  <a:schemeClr val="bg1"/>
                </a:solidFill>
                <a:cs typeface="B Titr" panose="00000700000000000000" pitchFamily="2" charset="-78"/>
              </a:rPr>
              <a:t>حجم پوشش صندوق از سال 1393</a:t>
            </a:r>
          </a:p>
          <a:p>
            <a:pPr algn="ctr">
              <a:lnSpc>
                <a:spcPct val="150000"/>
              </a:lnSpc>
            </a:pPr>
            <a:r>
              <a:rPr lang="fa-IR" sz="2000" dirty="0" smtClean="0">
                <a:solidFill>
                  <a:schemeClr val="bg1"/>
                </a:solidFill>
                <a:cs typeface="B Titr" panose="00000700000000000000" pitchFamily="2" charset="-78"/>
              </a:rPr>
              <a:t>(ارقام به میلیون دلار)</a:t>
            </a:r>
            <a:endParaRPr lang="en-US" sz="2000" dirty="0">
              <a:solidFill>
                <a:schemeClr val="bg1"/>
              </a:solidFill>
              <a:cs typeface="B Titr" panose="00000700000000000000"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1100808759"/>
              </p:ext>
            </p:extLst>
          </p:nvPr>
        </p:nvGraphicFramePr>
        <p:xfrm>
          <a:off x="600363" y="2469331"/>
          <a:ext cx="5037508" cy="3613432"/>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04D5DD9-FF2A-48B2-89F9-C7ACFDD6B1B5}" type="slidenum">
              <a:rPr lang="en-US" smtClean="0"/>
              <a:t>10</a:t>
            </a:fld>
            <a:endParaRPr lang="en-US" dirty="0"/>
          </a:p>
        </p:txBody>
      </p:sp>
    </p:spTree>
    <p:extLst>
      <p:ext uri="{BB962C8B-B14F-4D97-AF65-F5344CB8AC3E}">
        <p14:creationId xmlns:p14="http://schemas.microsoft.com/office/powerpoint/2010/main" val="3453211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9502054" y="1582112"/>
            <a:ext cx="2639183" cy="1567543"/>
          </a:xfrm>
          <a:prstGeom prst="roundRect">
            <a:avLst/>
          </a:prstGeom>
          <a:solidFill>
            <a:schemeClr val="accent1">
              <a:lumMod val="20000"/>
              <a:lumOff val="80000"/>
            </a:schemeClr>
          </a:soli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lvl="0" algn="ctr">
              <a:buNone/>
            </a:pPr>
            <a:r>
              <a:rPr lang="fa-IR" dirty="0">
                <a:solidFill>
                  <a:schemeClr val="tx2"/>
                </a:solidFill>
                <a:latin typeface="Titr" panose="01000700000000000000" pitchFamily="2" charset="-78"/>
                <a:cs typeface="Titr" panose="01000700000000000000" pitchFamily="2" charset="-78"/>
              </a:rPr>
              <a:t>افزایش ضریب پوشش صادرات</a:t>
            </a:r>
            <a:endParaRPr lang="en-US" dirty="0">
              <a:solidFill>
                <a:schemeClr val="tx2"/>
              </a:solidFill>
              <a:latin typeface="Titr" panose="01000700000000000000" pitchFamily="2" charset="-78"/>
              <a:cs typeface="Titr" panose="01000700000000000000" pitchFamily="2" charset="-78"/>
            </a:endParaRPr>
          </a:p>
        </p:txBody>
      </p:sp>
      <p:sp>
        <p:nvSpPr>
          <p:cNvPr id="7" name="Rounded Rectangle 6"/>
          <p:cNvSpPr/>
          <p:nvPr/>
        </p:nvSpPr>
        <p:spPr bwMode="auto">
          <a:xfrm>
            <a:off x="58057" y="1360732"/>
            <a:ext cx="9443963" cy="1788870"/>
          </a:xfrm>
          <a:prstGeom prst="roundRect">
            <a:avLst/>
          </a:prstGeom>
          <a:gradFill rotWithShape="1">
            <a:gsLst>
              <a:gs pos="0">
                <a:srgbClr val="F8F8F8"/>
              </a:gs>
              <a:gs pos="100000">
                <a:srgbClr val="F8F8F8">
                  <a:gamma/>
                  <a:shade val="86275"/>
                  <a:invGamma/>
                </a:srgbClr>
              </a:gs>
            </a:gsLst>
            <a:lin ang="5400000" scaled="1"/>
          </a:gra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marL="285750" lvl="0" indent="-285750" algn="r" rtl="1">
              <a:buFont typeface="Arial" panose="020B0604020202020204" pitchFamily="34" charset="0"/>
              <a:buChar char="•"/>
            </a:pPr>
            <a:r>
              <a:rPr lang="fa-IR" sz="1700" b="1" dirty="0" smtClean="0">
                <a:solidFill>
                  <a:schemeClr val="tx2"/>
                </a:solidFill>
                <a:cs typeface="Zar" panose="00000400000000000000" pitchFamily="2" charset="-78"/>
              </a:rPr>
              <a:t>ارائه 3 </a:t>
            </a:r>
            <a:r>
              <a:rPr lang="fa-IR" sz="1700" b="1" dirty="0">
                <a:solidFill>
                  <a:schemeClr val="tx2"/>
                </a:solidFill>
                <a:cs typeface="Zar" panose="00000400000000000000" pitchFamily="2" charset="-78"/>
              </a:rPr>
              <a:t>میلیارد دلار تسهیلات بیمه ای و ضمانت نامه صادراتی به صادرکنندگان و نظام </a:t>
            </a:r>
            <a:r>
              <a:rPr lang="fa-IR" sz="1700" b="1" dirty="0" smtClean="0">
                <a:solidFill>
                  <a:schemeClr val="tx2"/>
                </a:solidFill>
                <a:cs typeface="Zar" panose="00000400000000000000" pitchFamily="2" charset="-78"/>
              </a:rPr>
              <a:t>بانکی بمنظور توسعه </a:t>
            </a:r>
            <a:r>
              <a:rPr lang="fa-IR" sz="1700" b="1" dirty="0">
                <a:solidFill>
                  <a:schemeClr val="tx2"/>
                </a:solidFill>
                <a:cs typeface="Zar" panose="00000400000000000000" pitchFamily="2" charset="-78"/>
              </a:rPr>
              <a:t>موثر صادرات و تامین امنیت مالی صادرکنندگان به کشورهای هدف (15 کشور همسایه + اوراسیا+ هند و چین)  از طریق صدور:</a:t>
            </a:r>
            <a:endParaRPr lang="en-US" sz="1700" b="1" dirty="0">
              <a:solidFill>
                <a:schemeClr val="tx2"/>
              </a:solidFill>
              <a:cs typeface="Zar" panose="00000400000000000000" pitchFamily="2" charset="-78"/>
            </a:endParaRPr>
          </a:p>
          <a:p>
            <a:pPr marL="285750" lvl="0" indent="-285750" algn="r" rtl="1">
              <a:buFont typeface="Arial" panose="020B0604020202020204" pitchFamily="34" charset="0"/>
              <a:buChar char="•"/>
            </a:pPr>
            <a:r>
              <a:rPr lang="fa-IR" sz="1700" b="1" dirty="0">
                <a:solidFill>
                  <a:schemeClr val="tx2"/>
                </a:solidFill>
                <a:cs typeface="Zar" panose="00000400000000000000" pitchFamily="2" charset="-78"/>
              </a:rPr>
              <a:t>بیمه های اعتبار صادراتی کوتاه مدت جهت ایمن سازی صادرات</a:t>
            </a:r>
            <a:endParaRPr lang="en-US" sz="1700" b="1" dirty="0">
              <a:solidFill>
                <a:schemeClr val="tx2"/>
              </a:solidFill>
              <a:cs typeface="Zar" panose="00000400000000000000" pitchFamily="2" charset="-78"/>
            </a:endParaRPr>
          </a:p>
          <a:p>
            <a:pPr marL="285750" lvl="0" indent="-285750" algn="r" rtl="1">
              <a:buFont typeface="Arial" panose="020B0604020202020204" pitchFamily="34" charset="0"/>
              <a:buChar char="•"/>
            </a:pPr>
            <a:r>
              <a:rPr lang="fa-IR" sz="1700" b="1" dirty="0">
                <a:solidFill>
                  <a:schemeClr val="tx2"/>
                </a:solidFill>
                <a:cs typeface="Zar" panose="00000400000000000000" pitchFamily="2" charset="-78"/>
              </a:rPr>
              <a:t>بیمه های خدمات فنی و مهندسی و سرمایه گذاری جهت مقابله با ریسکهای سیاسی  و تجاری ناشی از تحریم</a:t>
            </a:r>
            <a:endParaRPr lang="en-US" sz="1700" b="1" dirty="0">
              <a:solidFill>
                <a:schemeClr val="tx2"/>
              </a:solidFill>
              <a:cs typeface="Zar" panose="00000400000000000000" pitchFamily="2" charset="-78"/>
            </a:endParaRPr>
          </a:p>
          <a:p>
            <a:pPr marL="285750" lvl="0" indent="-285750" algn="r" rtl="1">
              <a:buFont typeface="Arial" panose="020B0604020202020204" pitchFamily="34" charset="0"/>
              <a:buChar char="•"/>
            </a:pPr>
            <a:r>
              <a:rPr lang="fa-IR" sz="1700" b="1" dirty="0">
                <a:solidFill>
                  <a:schemeClr val="tx2"/>
                </a:solidFill>
                <a:cs typeface="Zar" panose="00000400000000000000" pitchFamily="2" charset="-78"/>
              </a:rPr>
              <a:t>ضمانتنامه های اعتباری برای تسهیل دسترسی صادرکنندگان و تولیدکنندگان به سرمایه در گردش مورد </a:t>
            </a:r>
            <a:r>
              <a:rPr lang="fa-IR" sz="1700" b="1" dirty="0" smtClean="0">
                <a:solidFill>
                  <a:schemeClr val="tx2"/>
                </a:solidFill>
                <a:cs typeface="Zar" panose="00000400000000000000" pitchFamily="2" charset="-78"/>
              </a:rPr>
              <a:t>نیاز</a:t>
            </a:r>
          </a:p>
          <a:p>
            <a:pPr marL="285750" lvl="0" indent="-285750" algn="r" rtl="1">
              <a:buFont typeface="Arial" panose="020B0604020202020204" pitchFamily="34" charset="0"/>
              <a:buChar char="•"/>
            </a:pPr>
            <a:r>
              <a:rPr lang="fa-IR" sz="1700" b="1" dirty="0" smtClean="0">
                <a:solidFill>
                  <a:schemeClr val="tx2"/>
                </a:solidFill>
                <a:cs typeface="Zar" panose="00000400000000000000" pitchFamily="2" charset="-78"/>
              </a:rPr>
              <a:t>توسعه چتر حمایتی صندوق بر صادرکنندگان کوچک و متوسط و دانش بنیان</a:t>
            </a:r>
          </a:p>
        </p:txBody>
      </p:sp>
      <p:sp>
        <p:nvSpPr>
          <p:cNvPr id="8" name="Rounded Rectangle 7"/>
          <p:cNvSpPr/>
          <p:nvPr/>
        </p:nvSpPr>
        <p:spPr bwMode="auto">
          <a:xfrm>
            <a:off x="9502020" y="3325018"/>
            <a:ext cx="2639181" cy="1567543"/>
          </a:xfrm>
          <a:prstGeom prst="roundRect">
            <a:avLst/>
          </a:prstGeom>
          <a:solidFill>
            <a:schemeClr val="accent1">
              <a:lumMod val="20000"/>
              <a:lumOff val="80000"/>
            </a:schemeClr>
          </a:soli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lvl="0" algn="ctr">
              <a:buNone/>
            </a:pPr>
            <a:r>
              <a:rPr lang="fa-IR" dirty="0">
                <a:solidFill>
                  <a:schemeClr val="tx2"/>
                </a:solidFill>
                <a:latin typeface="Titr" panose="01000700000000000000" pitchFamily="2" charset="-78"/>
                <a:cs typeface="Titr" panose="01000700000000000000" pitchFamily="2" charset="-78"/>
              </a:rPr>
              <a:t>نقش آفرینی بین المللی، کمک به مقابله با تحریم و تنظیم دیپلماسی اقتصادی</a:t>
            </a:r>
            <a:endParaRPr lang="en-US" dirty="0">
              <a:solidFill>
                <a:schemeClr val="tx2"/>
              </a:solidFill>
              <a:latin typeface="Titr" panose="01000700000000000000" pitchFamily="2" charset="-78"/>
              <a:cs typeface="Titr" panose="01000700000000000000" pitchFamily="2" charset="-78"/>
            </a:endParaRPr>
          </a:p>
        </p:txBody>
      </p:sp>
      <p:sp>
        <p:nvSpPr>
          <p:cNvPr id="9" name="Rounded Rectangle 8"/>
          <p:cNvSpPr/>
          <p:nvPr/>
        </p:nvSpPr>
        <p:spPr bwMode="auto">
          <a:xfrm>
            <a:off x="58057" y="3358472"/>
            <a:ext cx="9443963" cy="1567543"/>
          </a:xfrm>
          <a:prstGeom prst="roundRect">
            <a:avLst/>
          </a:prstGeom>
          <a:gradFill rotWithShape="1">
            <a:gsLst>
              <a:gs pos="0">
                <a:srgbClr val="F8F8F8"/>
              </a:gs>
              <a:gs pos="100000">
                <a:srgbClr val="F8F8F8">
                  <a:gamma/>
                  <a:shade val="86275"/>
                  <a:invGamma/>
                </a:srgbClr>
              </a:gs>
            </a:gsLst>
            <a:lin ang="5400000" scaled="1"/>
          </a:gra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marL="285750" lvl="0" indent="-285750" algn="r" rtl="1">
              <a:lnSpc>
                <a:spcPct val="80000"/>
              </a:lnSpc>
              <a:buFont typeface="Arial" panose="020B0604020202020204" pitchFamily="34" charset="0"/>
              <a:buChar char="•"/>
            </a:pPr>
            <a:r>
              <a:rPr lang="fa-IR" b="1" dirty="0">
                <a:solidFill>
                  <a:schemeClr val="tx2"/>
                </a:solidFill>
                <a:cs typeface="Zar" panose="00000400000000000000" pitchFamily="2" charset="-78"/>
              </a:rPr>
              <a:t>توسعه </a:t>
            </a:r>
            <a:r>
              <a:rPr lang="ar-SA" b="1" dirty="0">
                <a:solidFill>
                  <a:schemeClr val="tx2"/>
                </a:solidFill>
                <a:cs typeface="Zar" panose="00000400000000000000" pitchFamily="2" charset="-78"/>
              </a:rPr>
              <a:t>همکاری استراتژیک با صندوقهای ضمانت صادرات دنیا </a:t>
            </a:r>
            <a:r>
              <a:rPr lang="fa-IR" b="1" dirty="0">
                <a:solidFill>
                  <a:schemeClr val="tx2"/>
                </a:solidFill>
                <a:cs typeface="Zar" panose="00000400000000000000" pitchFamily="2" charset="-78"/>
              </a:rPr>
              <a:t>در جهت جایگزینی خدمات بانکی مورد نیاز صادرکنندگان در شرایط تحریم</a:t>
            </a:r>
            <a:endParaRPr lang="en-US" b="1" dirty="0">
              <a:solidFill>
                <a:schemeClr val="tx2"/>
              </a:solidFill>
              <a:cs typeface="Zar" panose="00000400000000000000" pitchFamily="2" charset="-78"/>
            </a:endParaRPr>
          </a:p>
          <a:p>
            <a:pPr marL="285750" lvl="0" indent="-285750" algn="r" rtl="1">
              <a:lnSpc>
                <a:spcPct val="80000"/>
              </a:lnSpc>
              <a:buFont typeface="Arial" panose="020B0604020202020204" pitchFamily="34" charset="0"/>
              <a:buChar char="•"/>
            </a:pPr>
            <a:r>
              <a:rPr lang="fa-IR" b="1" dirty="0">
                <a:solidFill>
                  <a:schemeClr val="tx2"/>
                </a:solidFill>
                <a:cs typeface="Zar" panose="00000400000000000000" pitchFamily="2" charset="-78"/>
              </a:rPr>
              <a:t>کمک به بهبود درجه ریسک کشوری ایران درهمکاری با سازمانهای بین المللی مرتبط از جمله </a:t>
            </a:r>
            <a:r>
              <a:rPr lang="en-US" b="1" dirty="0">
                <a:solidFill>
                  <a:schemeClr val="tx2"/>
                </a:solidFill>
                <a:cs typeface="Zar" panose="00000400000000000000" pitchFamily="2" charset="-78"/>
              </a:rPr>
              <a:t>OECD</a:t>
            </a:r>
          </a:p>
          <a:p>
            <a:pPr marL="285750" lvl="0" indent="-285750" algn="r" rtl="1">
              <a:lnSpc>
                <a:spcPct val="80000"/>
              </a:lnSpc>
              <a:buFont typeface="Arial" panose="020B0604020202020204" pitchFamily="34" charset="0"/>
              <a:buChar char="•"/>
            </a:pPr>
            <a:r>
              <a:rPr lang="ar-SA" b="1" dirty="0">
                <a:solidFill>
                  <a:schemeClr val="tx2"/>
                </a:solidFill>
                <a:cs typeface="Zar" panose="00000400000000000000" pitchFamily="2" charset="-78"/>
              </a:rPr>
              <a:t>تسهیل سیاست پوششی</a:t>
            </a:r>
            <a:r>
              <a:rPr lang="fa-IR" b="1" dirty="0">
                <a:solidFill>
                  <a:schemeClr val="tx2"/>
                </a:solidFill>
                <a:cs typeface="Zar" panose="00000400000000000000" pitchFamily="2" charset="-78"/>
              </a:rPr>
              <a:t> صندوق </a:t>
            </a:r>
            <a:r>
              <a:rPr lang="ar-SA" b="1" dirty="0">
                <a:solidFill>
                  <a:schemeClr val="tx2"/>
                </a:solidFill>
                <a:cs typeface="Zar" panose="00000400000000000000" pitchFamily="2" charset="-78"/>
              </a:rPr>
              <a:t> در قبال کشورهای همسایه و هدف صادراتی کشور</a:t>
            </a:r>
            <a:endParaRPr lang="en-US" b="1" dirty="0">
              <a:solidFill>
                <a:schemeClr val="tx2"/>
              </a:solidFill>
            </a:endParaRPr>
          </a:p>
        </p:txBody>
      </p:sp>
      <p:sp>
        <p:nvSpPr>
          <p:cNvPr id="10" name="Rounded Rectangle 9"/>
          <p:cNvSpPr/>
          <p:nvPr/>
        </p:nvSpPr>
        <p:spPr bwMode="auto">
          <a:xfrm>
            <a:off x="9502016" y="5096326"/>
            <a:ext cx="2639184" cy="1453700"/>
          </a:xfrm>
          <a:prstGeom prst="roundRect">
            <a:avLst/>
          </a:prstGeom>
          <a:solidFill>
            <a:schemeClr val="accent1">
              <a:lumMod val="20000"/>
              <a:lumOff val="80000"/>
            </a:schemeClr>
          </a:soli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lvl="0" algn="ctr">
              <a:buNone/>
            </a:pPr>
            <a:r>
              <a:rPr lang="fa-IR" dirty="0">
                <a:solidFill>
                  <a:schemeClr val="tx2"/>
                </a:solidFill>
                <a:latin typeface="Titr" panose="01000700000000000000" pitchFamily="2" charset="-78"/>
                <a:cs typeface="Titr" panose="01000700000000000000" pitchFamily="2" charset="-78"/>
              </a:rPr>
              <a:t>افزایش </a:t>
            </a:r>
            <a:r>
              <a:rPr lang="fa-IR" dirty="0" smtClean="0">
                <a:solidFill>
                  <a:schemeClr val="tx2"/>
                </a:solidFill>
                <a:latin typeface="Titr" panose="01000700000000000000" pitchFamily="2" charset="-78"/>
                <a:cs typeface="Titr" panose="01000700000000000000" pitchFamily="2" charset="-78"/>
              </a:rPr>
              <a:t>رضایتمندی صادرکنندگان</a:t>
            </a:r>
            <a:endParaRPr lang="en-US" dirty="0">
              <a:solidFill>
                <a:schemeClr val="tx2"/>
              </a:solidFill>
              <a:latin typeface="Titr" panose="01000700000000000000" pitchFamily="2" charset="-78"/>
              <a:cs typeface="Titr" panose="01000700000000000000" pitchFamily="2" charset="-78"/>
            </a:endParaRPr>
          </a:p>
        </p:txBody>
      </p:sp>
      <p:sp>
        <p:nvSpPr>
          <p:cNvPr id="11" name="Rounded Rectangle 10"/>
          <p:cNvSpPr/>
          <p:nvPr/>
        </p:nvSpPr>
        <p:spPr bwMode="auto">
          <a:xfrm>
            <a:off x="58092" y="5110836"/>
            <a:ext cx="9443961" cy="1609506"/>
          </a:xfrm>
          <a:prstGeom prst="roundRect">
            <a:avLst/>
          </a:prstGeom>
          <a:gradFill rotWithShape="1">
            <a:gsLst>
              <a:gs pos="0">
                <a:srgbClr val="F8F8F8"/>
              </a:gs>
              <a:gs pos="100000">
                <a:srgbClr val="F8F8F8">
                  <a:gamma/>
                  <a:shade val="86275"/>
                  <a:invGamma/>
                </a:srgbClr>
              </a:gs>
            </a:gsLst>
            <a:lin ang="5400000" scaled="1"/>
          </a:gradFill>
          <a:ln w="9525" cap="flat" cmpd="sng" algn="ctr">
            <a:solidFill>
              <a:srgbClr val="EAEAEA"/>
            </a:solidFill>
            <a:prstDash val="solid"/>
            <a:round/>
            <a:headEnd type="none" w="med" len="med"/>
            <a:tailEnd type="none" w="med" len="med"/>
          </a:ln>
          <a:effectLst/>
        </p:spPr>
        <p:txBody>
          <a:bodyPr vert="horz" wrap="square" lIns="18000" tIns="45720" rIns="18000" bIns="45720" numCol="1" rtlCol="1" anchor="ctr" anchorCtr="1" compatLnSpc="1">
            <a:prstTxWarp prst="textNoShape">
              <a:avLst/>
            </a:prstTxWarp>
          </a:bodyPr>
          <a:lstStyle/>
          <a:p>
            <a:pPr marL="285750" lvl="0" indent="-285750" algn="r" rtl="1">
              <a:lnSpc>
                <a:spcPct val="80000"/>
              </a:lnSpc>
              <a:buFont typeface="Arial" panose="020B0604020202020204" pitchFamily="34" charset="0"/>
              <a:buChar char="•"/>
            </a:pPr>
            <a:r>
              <a:rPr lang="fa-IR" b="1" dirty="0" smtClean="0">
                <a:solidFill>
                  <a:schemeClr val="tx2"/>
                </a:solidFill>
                <a:cs typeface="Zar" panose="00000400000000000000" pitchFamily="2" charset="-78"/>
              </a:rPr>
              <a:t>ارتباط مداوم و بی واسطه با صادرکنندگان و اخذ نظرات ایشان برای بهبود عملکرد صندوق</a:t>
            </a:r>
            <a:endParaRPr lang="en-US" b="1" dirty="0" smtClean="0">
              <a:solidFill>
                <a:schemeClr val="tx2"/>
              </a:solidFill>
              <a:cs typeface="Zar" panose="00000400000000000000" pitchFamily="2" charset="-78"/>
            </a:endParaRPr>
          </a:p>
          <a:p>
            <a:pPr marL="285750" lvl="0" indent="-285750" algn="r" rtl="1">
              <a:lnSpc>
                <a:spcPct val="80000"/>
              </a:lnSpc>
              <a:buFont typeface="Arial" panose="020B0604020202020204" pitchFamily="34" charset="0"/>
              <a:buChar char="•"/>
            </a:pPr>
            <a:r>
              <a:rPr lang="fa-IR" b="1" dirty="0" smtClean="0">
                <a:solidFill>
                  <a:schemeClr val="tx2"/>
                </a:solidFill>
                <a:cs typeface="Zar" panose="00000400000000000000" pitchFamily="2" charset="-78"/>
              </a:rPr>
              <a:t>طراحی خدمات و محصولات سفارشی بیمه ای و تضمینی متناسب با نیاز روز صادرکنندگان</a:t>
            </a:r>
            <a:endParaRPr lang="en-US" b="1" dirty="0" smtClean="0">
              <a:solidFill>
                <a:schemeClr val="tx2"/>
              </a:solidFill>
              <a:cs typeface="Zar" panose="00000400000000000000" pitchFamily="2" charset="-78"/>
            </a:endParaRPr>
          </a:p>
          <a:p>
            <a:pPr marL="285750" lvl="0" indent="-285750" algn="r" rtl="1">
              <a:lnSpc>
                <a:spcPct val="80000"/>
              </a:lnSpc>
              <a:buFont typeface="Arial" panose="020B0604020202020204" pitchFamily="34" charset="0"/>
              <a:buChar char="•"/>
            </a:pPr>
            <a:r>
              <a:rPr lang="fa-IR" b="1" dirty="0" smtClean="0">
                <a:solidFill>
                  <a:schemeClr val="tx2"/>
                </a:solidFill>
                <a:cs typeface="Zar" panose="00000400000000000000" pitchFamily="2" charset="-78"/>
              </a:rPr>
              <a:t>ارایه خدمات الکترونیک برای تسهیل و دسترسی صادرکنندگان به خدمات صندوق</a:t>
            </a:r>
            <a:endParaRPr lang="en-US" b="1" dirty="0" smtClean="0">
              <a:solidFill>
                <a:schemeClr val="tx2"/>
              </a:solidFill>
              <a:cs typeface="Zar" panose="00000400000000000000" pitchFamily="2" charset="-78"/>
            </a:endParaRPr>
          </a:p>
          <a:p>
            <a:pPr marL="285750" lvl="0" indent="-285750" algn="r" rtl="1">
              <a:lnSpc>
                <a:spcPct val="80000"/>
              </a:lnSpc>
              <a:buFont typeface="Arial" panose="020B0604020202020204" pitchFamily="34" charset="0"/>
              <a:buChar char="•"/>
            </a:pPr>
            <a:r>
              <a:rPr lang="fa-IR" b="1" dirty="0" smtClean="0">
                <a:solidFill>
                  <a:schemeClr val="tx2"/>
                </a:solidFill>
                <a:cs typeface="Zar" panose="00000400000000000000" pitchFamily="2" charset="-78"/>
              </a:rPr>
              <a:t>تاسیس شعب خارجی در عراق و افغانستان و مراکز داخلی در شرق، غرب و جنوب کشور</a:t>
            </a:r>
          </a:p>
          <a:p>
            <a:pPr marL="285750" lvl="0" indent="-285750" algn="r" rtl="1">
              <a:lnSpc>
                <a:spcPct val="80000"/>
              </a:lnSpc>
              <a:buFont typeface="Arial" panose="020B0604020202020204" pitchFamily="34" charset="0"/>
              <a:buChar char="•"/>
            </a:pPr>
            <a:r>
              <a:rPr lang="fa-IR" b="1" dirty="0" smtClean="0">
                <a:solidFill>
                  <a:schemeClr val="tx2"/>
                </a:solidFill>
                <a:cs typeface="Zar" panose="00000400000000000000" pitchFamily="2" charset="-78"/>
              </a:rPr>
              <a:t>ارایه آموزشهای لازم استفاده از خدمات بیمه ای و تضمینی و سایر ابزارهای جدید صندوق بمنظور توسعه صادرات امن برای کلیه تولیدکنندگان صادرات محور، صادرکنندگان ، تشکلهای صادراتی و سیستم بانکی</a:t>
            </a:r>
          </a:p>
          <a:p>
            <a:pPr marL="285750" lvl="0" indent="-285750" algn="r" rtl="1">
              <a:lnSpc>
                <a:spcPct val="80000"/>
              </a:lnSpc>
              <a:buFont typeface="Arial" panose="020B0604020202020204" pitchFamily="34" charset="0"/>
              <a:buChar char="•"/>
            </a:pPr>
            <a:endParaRPr lang="fa-IR" b="1" dirty="0">
              <a:solidFill>
                <a:schemeClr val="tx2"/>
              </a:solidFill>
              <a:cs typeface="Zar" panose="00000400000000000000" pitchFamily="2" charset="-78"/>
            </a:endParaRPr>
          </a:p>
        </p:txBody>
      </p:sp>
      <p:sp>
        <p:nvSpPr>
          <p:cNvPr id="12" name="Rectangle 11"/>
          <p:cNvSpPr/>
          <p:nvPr/>
        </p:nvSpPr>
        <p:spPr>
          <a:xfrm>
            <a:off x="1139429" y="328642"/>
            <a:ext cx="9723643" cy="861774"/>
          </a:xfrm>
          <a:prstGeom prst="rect">
            <a:avLst/>
          </a:prstGeom>
        </p:spPr>
        <p:txBody>
          <a:bodyPr wrap="square">
            <a:spAutoFit/>
          </a:bodyPr>
          <a:lstStyle/>
          <a:p>
            <a:pPr algn="ctr" rtl="1">
              <a:buNone/>
            </a:pPr>
            <a:r>
              <a:rPr lang="fa-IR" sz="4800" b="1" dirty="0">
                <a:ln w="19050">
                  <a:noFill/>
                </a:ln>
                <a:solidFill>
                  <a:schemeClr val="accent5">
                    <a:lumMod val="50000"/>
                  </a:schemeClr>
                </a:solidFill>
                <a:latin typeface="Nastaliq" panose="02020505000000020003" pitchFamily="18" charset="0"/>
                <a:cs typeface="Nastaliq" panose="02020505000000020003" pitchFamily="18" charset="0"/>
              </a:rPr>
              <a:t>برنامه های سال </a:t>
            </a:r>
            <a:r>
              <a:rPr lang="fa-IR" sz="4800" b="1" dirty="0" smtClean="0">
                <a:ln w="19050">
                  <a:noFill/>
                </a:ln>
                <a:solidFill>
                  <a:schemeClr val="accent5">
                    <a:lumMod val="50000"/>
                  </a:schemeClr>
                </a:solidFill>
                <a:latin typeface="Nastaliq" panose="02020505000000020003" pitchFamily="18" charset="0"/>
                <a:cs typeface="Badr" panose="00000400000000000000" pitchFamily="2" charset="-78"/>
              </a:rPr>
              <a:t>1399</a:t>
            </a:r>
            <a:r>
              <a:rPr lang="fa-IR" sz="4800" b="1" dirty="0" smtClean="0">
                <a:ln w="19050">
                  <a:noFill/>
                </a:ln>
                <a:solidFill>
                  <a:schemeClr val="accent5">
                    <a:lumMod val="50000"/>
                  </a:schemeClr>
                </a:solidFill>
                <a:latin typeface="Nastaliq" panose="02020505000000020003" pitchFamily="18" charset="0"/>
                <a:cs typeface="Nastaliq" panose="02020505000000020003" pitchFamily="18" charset="0"/>
              </a:rPr>
              <a:t> </a:t>
            </a:r>
            <a:r>
              <a:rPr lang="fa-IR" sz="4800" b="1" dirty="0">
                <a:ln w="19050">
                  <a:noFill/>
                </a:ln>
                <a:solidFill>
                  <a:schemeClr val="accent5">
                    <a:lumMod val="50000"/>
                  </a:schemeClr>
                </a:solidFill>
                <a:latin typeface="Nastaliq" panose="02020505000000020003" pitchFamily="18" charset="0"/>
                <a:cs typeface="Nastaliq" panose="02020505000000020003" pitchFamily="18" charset="0"/>
              </a:rPr>
              <a:t>درراستای تسهیل و توسعه صادرات غیرنفتی</a:t>
            </a:r>
          </a:p>
        </p:txBody>
      </p:sp>
    </p:spTree>
    <p:extLst>
      <p:ext uri="{BB962C8B-B14F-4D97-AF65-F5344CB8AC3E}">
        <p14:creationId xmlns:p14="http://schemas.microsoft.com/office/powerpoint/2010/main" val="3934986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476252" y="548680"/>
            <a:ext cx="11715749" cy="5186362"/>
            <a:chOff x="357188" y="1071563"/>
            <a:chExt cx="8786812" cy="5186362"/>
          </a:xfrm>
        </p:grpSpPr>
        <p:sp>
          <p:nvSpPr>
            <p:cNvPr id="24" name="Content Placeholder 4"/>
            <p:cNvSpPr txBox="1">
              <a:spLocks/>
            </p:cNvSpPr>
            <p:nvPr/>
          </p:nvSpPr>
          <p:spPr>
            <a:xfrm>
              <a:off x="428625" y="5857875"/>
              <a:ext cx="8715375" cy="400050"/>
            </a:xfrm>
            <a:prstGeom prst="rect">
              <a:avLst/>
            </a:prstGeom>
          </p:spPr>
          <p:txBody>
            <a:bodyPr>
              <a:sp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fontAlgn="base">
                <a:buClr>
                  <a:srgbClr val="2DA2BF"/>
                </a:buClr>
                <a:buFontTx/>
                <a:buNone/>
                <a:defRPr/>
              </a:pPr>
              <a:r>
                <a:rPr lang="fa-IR" sz="2000" b="1" smtClean="0">
                  <a:solidFill>
                    <a:srgbClr val="003399"/>
                  </a:solidFill>
                  <a:effectLst>
                    <a:outerShdw blurRad="38100" dist="38100" dir="2700000" algn="tl">
                      <a:srgbClr val="000000">
                        <a:alpha val="43137"/>
                      </a:srgbClr>
                    </a:outerShdw>
                  </a:effectLst>
                  <a:cs typeface="Mitra" pitchFamily="2" charset="-78"/>
                </a:rPr>
                <a:t>هرچه درجه ريسك كشور كمتر باشد حق بيمه كمتري نيز لحاظ مي گردد و بالعكس</a:t>
              </a:r>
              <a:endParaRPr lang="en-US" sz="2000" b="1" dirty="0" smtClean="0">
                <a:solidFill>
                  <a:srgbClr val="003399"/>
                </a:solidFill>
                <a:effectLst>
                  <a:outerShdw blurRad="38100" dist="38100" dir="2700000" algn="tl">
                    <a:srgbClr val="000000">
                      <a:alpha val="43137"/>
                    </a:srgbClr>
                  </a:outerShdw>
                </a:effectLst>
                <a:cs typeface="Mitra" pitchFamily="2" charset="-78"/>
              </a:endParaRPr>
            </a:p>
          </p:txBody>
        </p:sp>
        <p:pic>
          <p:nvPicPr>
            <p:cNvPr id="2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7688" y="2286000"/>
              <a:ext cx="749300"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p:cNvSpPr/>
            <p:nvPr/>
          </p:nvSpPr>
          <p:spPr>
            <a:xfrm>
              <a:off x="428625" y="1071563"/>
              <a:ext cx="8358188" cy="708025"/>
            </a:xfrm>
            <a:prstGeom prst="rect">
              <a:avLst/>
            </a:prstGeom>
          </p:spPr>
          <p:txBody>
            <a:bodyPr>
              <a:spAutoFit/>
            </a:bodyPr>
            <a:lstStyle/>
            <a:p>
              <a:pPr algn="ctr" fontAlgn="base">
                <a:spcBef>
                  <a:spcPct val="0"/>
                </a:spcBef>
                <a:spcAft>
                  <a:spcPct val="0"/>
                </a:spcAft>
                <a:defRPr/>
              </a:pPr>
              <a:r>
                <a:rPr lang="fa-IR" sz="4000" b="1" dirty="0">
                  <a:solidFill>
                    <a:srgbClr val="39639D">
                      <a:lumMod val="75000"/>
                    </a:srgbClr>
                  </a:solidFill>
                  <a:effectLst>
                    <a:outerShdw blurRad="38100" dist="38100" dir="2700000" algn="tl">
                      <a:srgbClr val="000000">
                        <a:alpha val="43137"/>
                      </a:srgbClr>
                    </a:outerShdw>
                  </a:effectLst>
                  <a:latin typeface="Arial" pitchFamily="34" charset="0"/>
                  <a:cs typeface="Mitra" pitchFamily="2" charset="-78"/>
                </a:rPr>
                <a:t>هفت گروه ريسك كشوري</a:t>
              </a:r>
              <a:endParaRPr lang="fa-IR" sz="4000" dirty="0">
                <a:solidFill>
                  <a:srgbClr val="39639D">
                    <a:lumMod val="75000"/>
                  </a:srgbClr>
                </a:solidFill>
                <a:effectLst>
                  <a:outerShdw blurRad="38100" dist="38100" dir="2700000" algn="tl">
                    <a:srgbClr val="000000">
                      <a:alpha val="43137"/>
                    </a:srgbClr>
                  </a:outerShdw>
                </a:effectLst>
                <a:latin typeface="Arial" pitchFamily="34" charset="0"/>
              </a:endParaRPr>
            </a:p>
          </p:txBody>
        </p:sp>
        <p:grpSp>
          <p:nvGrpSpPr>
            <p:cNvPr id="27" name="Group 26"/>
            <p:cNvGrpSpPr>
              <a:grpSpLocks/>
            </p:cNvGrpSpPr>
            <p:nvPr/>
          </p:nvGrpSpPr>
          <p:grpSpPr bwMode="auto">
            <a:xfrm>
              <a:off x="357188" y="3357563"/>
              <a:ext cx="3929062" cy="642937"/>
              <a:chOff x="357158" y="3357562"/>
              <a:chExt cx="3929090" cy="642942"/>
            </a:xfrm>
          </p:grpSpPr>
          <p:sp>
            <p:nvSpPr>
              <p:cNvPr id="28" name="Rectangle 27"/>
              <p:cNvSpPr/>
              <p:nvPr/>
            </p:nvSpPr>
            <p:spPr>
              <a:xfrm>
                <a:off x="357158" y="3500438"/>
                <a:ext cx="2464875" cy="400113"/>
              </a:xfrm>
              <a:prstGeom prst="rect">
                <a:avLst/>
              </a:prstGeom>
            </p:spPr>
            <p:txBody>
              <a:bodyPr wrap="none">
                <a:spAutoFit/>
              </a:bodyPr>
              <a:lstStyle/>
              <a:p>
                <a:pPr fontAlgn="base">
                  <a:spcBef>
                    <a:spcPct val="0"/>
                  </a:spcBef>
                  <a:spcAft>
                    <a:spcPct val="0"/>
                  </a:spcAft>
                  <a:defRPr/>
                </a:pPr>
                <a:r>
                  <a:rPr lang="fa-IR" sz="2000" b="1" dirty="0">
                    <a:solidFill>
                      <a:srgbClr val="003399"/>
                    </a:solidFill>
                    <a:effectLst>
                      <a:outerShdw blurRad="38100" dist="38100" dir="2700000" algn="tl">
                        <a:srgbClr val="000000">
                          <a:alpha val="43137"/>
                        </a:srgbClr>
                      </a:outerShdw>
                    </a:effectLst>
                    <a:latin typeface="Arial" pitchFamily="34" charset="0"/>
                    <a:cs typeface="Mitra" pitchFamily="2" charset="-78"/>
                  </a:rPr>
                  <a:t>كشورهاي گروه </a:t>
                </a:r>
                <a:r>
                  <a:rPr lang="fa-IR" sz="2000" b="1" dirty="0">
                    <a:solidFill>
                      <a:srgbClr val="FF0000"/>
                    </a:solidFill>
                    <a:effectLst>
                      <a:outerShdw blurRad="38100" dist="38100" dir="2700000" algn="tl">
                        <a:srgbClr val="000000">
                          <a:alpha val="43137"/>
                        </a:srgbClr>
                      </a:outerShdw>
                    </a:effectLst>
                    <a:latin typeface="Arial" pitchFamily="34" charset="0"/>
                    <a:cs typeface="Mitra" pitchFamily="2" charset="-78"/>
                  </a:rPr>
                  <a:t>4و5 ريسك متوسط </a:t>
                </a:r>
                <a:endParaRPr lang="fa-IR" sz="2000" dirty="0">
                  <a:solidFill>
                    <a:prstClr val="black"/>
                  </a:solidFill>
                  <a:effectLst>
                    <a:outerShdw blurRad="38100" dist="38100" dir="2700000" algn="tl">
                      <a:srgbClr val="000000">
                        <a:alpha val="43137"/>
                      </a:srgbClr>
                    </a:outerShdw>
                  </a:effectLst>
                  <a:latin typeface="Arial" pitchFamily="34" charset="0"/>
                </a:endParaRPr>
              </a:p>
            </p:txBody>
          </p:sp>
          <p:sp>
            <p:nvSpPr>
              <p:cNvPr id="29" name="Left Brace 22"/>
              <p:cNvSpPr>
                <a:spLocks/>
              </p:cNvSpPr>
              <p:nvPr/>
            </p:nvSpPr>
            <p:spPr bwMode="auto">
              <a:xfrm>
                <a:off x="4143372" y="3357562"/>
                <a:ext cx="142876" cy="642942"/>
              </a:xfrm>
              <a:prstGeom prst="leftBrace">
                <a:avLst>
                  <a:gd name="adj1" fmla="val 8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pPr fontAlgn="base">
                  <a:spcBef>
                    <a:spcPct val="0"/>
                  </a:spcBef>
                  <a:spcAft>
                    <a:spcPct val="0"/>
                  </a:spcAft>
                </a:pPr>
                <a:endParaRPr lang="fa-IR" altLang="fa-IR" sz="2000">
                  <a:solidFill>
                    <a:prstClr val="black"/>
                  </a:solidFill>
                  <a:latin typeface="Arial" pitchFamily="34" charset="0"/>
                </a:endParaRPr>
              </a:p>
            </p:txBody>
          </p:sp>
        </p:grpSp>
        <p:grpSp>
          <p:nvGrpSpPr>
            <p:cNvPr id="30" name="Group 25"/>
            <p:cNvGrpSpPr>
              <a:grpSpLocks/>
            </p:cNvGrpSpPr>
            <p:nvPr/>
          </p:nvGrpSpPr>
          <p:grpSpPr bwMode="auto">
            <a:xfrm>
              <a:off x="5072063" y="2428875"/>
              <a:ext cx="2407880" cy="785813"/>
              <a:chOff x="5072066" y="2428868"/>
              <a:chExt cx="2407897" cy="785818"/>
            </a:xfrm>
          </p:grpSpPr>
          <p:sp>
            <p:nvSpPr>
              <p:cNvPr id="31" name="Rectangle 30"/>
              <p:cNvSpPr/>
              <p:nvPr/>
            </p:nvSpPr>
            <p:spPr>
              <a:xfrm>
                <a:off x="5243517" y="2571744"/>
                <a:ext cx="2236446" cy="400113"/>
              </a:xfrm>
              <a:prstGeom prst="rect">
                <a:avLst/>
              </a:prstGeom>
            </p:spPr>
            <p:txBody>
              <a:bodyPr wrap="none">
                <a:spAutoFit/>
              </a:bodyPr>
              <a:lstStyle/>
              <a:p>
                <a:pPr fontAlgn="base">
                  <a:spcBef>
                    <a:spcPct val="0"/>
                  </a:spcBef>
                  <a:spcAft>
                    <a:spcPct val="0"/>
                  </a:spcAft>
                  <a:defRPr/>
                </a:pPr>
                <a:r>
                  <a:rPr lang="fa-IR" sz="2000" b="1" dirty="0">
                    <a:solidFill>
                      <a:srgbClr val="003399"/>
                    </a:solidFill>
                    <a:effectLst>
                      <a:outerShdw blurRad="38100" dist="38100" dir="2700000" algn="tl">
                        <a:srgbClr val="000000">
                          <a:alpha val="43137"/>
                        </a:srgbClr>
                      </a:outerShdw>
                    </a:effectLst>
                    <a:latin typeface="Arial" pitchFamily="34" charset="0"/>
                    <a:cs typeface="Mitra" pitchFamily="2" charset="-78"/>
                  </a:rPr>
                  <a:t>كشورهاي گروه </a:t>
                </a:r>
                <a:r>
                  <a:rPr lang="fa-IR" sz="2000" b="1" dirty="0">
                    <a:solidFill>
                      <a:srgbClr val="FF0000"/>
                    </a:solidFill>
                    <a:effectLst>
                      <a:outerShdw blurRad="38100" dist="38100" dir="2700000" algn="tl">
                        <a:srgbClr val="000000">
                          <a:alpha val="43137"/>
                        </a:srgbClr>
                      </a:outerShdw>
                    </a:effectLst>
                    <a:latin typeface="Arial" pitchFamily="34" charset="0"/>
                    <a:cs typeface="Mitra" pitchFamily="2" charset="-78"/>
                  </a:rPr>
                  <a:t>6 و 7 پر ريسك </a:t>
                </a:r>
                <a:endParaRPr lang="fa-IR" sz="2000" dirty="0">
                  <a:solidFill>
                    <a:prstClr val="black"/>
                  </a:solidFill>
                  <a:effectLst>
                    <a:outerShdw blurRad="38100" dist="38100" dir="2700000" algn="tl">
                      <a:srgbClr val="000000">
                        <a:alpha val="43137"/>
                      </a:srgbClr>
                    </a:outerShdw>
                  </a:effectLst>
                  <a:latin typeface="Arial" pitchFamily="34" charset="0"/>
                </a:endParaRPr>
              </a:p>
            </p:txBody>
          </p:sp>
          <p:sp>
            <p:nvSpPr>
              <p:cNvPr id="32" name="Right Brace 23"/>
              <p:cNvSpPr>
                <a:spLocks/>
              </p:cNvSpPr>
              <p:nvPr/>
            </p:nvSpPr>
            <p:spPr bwMode="auto">
              <a:xfrm>
                <a:off x="5072066" y="2428868"/>
                <a:ext cx="142876" cy="785818"/>
              </a:xfrm>
              <a:prstGeom prst="rightBrace">
                <a:avLst>
                  <a:gd name="adj1" fmla="val 8326"/>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pPr fontAlgn="base">
                  <a:spcBef>
                    <a:spcPct val="0"/>
                  </a:spcBef>
                  <a:spcAft>
                    <a:spcPct val="0"/>
                  </a:spcAft>
                </a:pPr>
                <a:endParaRPr lang="fa-IR" altLang="fa-IR" sz="2000">
                  <a:solidFill>
                    <a:prstClr val="black"/>
                  </a:solidFill>
                  <a:latin typeface="Arial" pitchFamily="34" charset="0"/>
                </a:endParaRPr>
              </a:p>
            </p:txBody>
          </p:sp>
        </p:grpSp>
        <p:grpSp>
          <p:nvGrpSpPr>
            <p:cNvPr id="33" name="Group 27"/>
            <p:cNvGrpSpPr>
              <a:grpSpLocks/>
            </p:cNvGrpSpPr>
            <p:nvPr/>
          </p:nvGrpSpPr>
          <p:grpSpPr bwMode="auto">
            <a:xfrm>
              <a:off x="5072063" y="4143375"/>
              <a:ext cx="4000500" cy="1285875"/>
              <a:chOff x="5072066" y="4143380"/>
              <a:chExt cx="4000496" cy="1285884"/>
            </a:xfrm>
          </p:grpSpPr>
          <p:sp>
            <p:nvSpPr>
              <p:cNvPr id="34" name="Rectangle 33"/>
              <p:cNvSpPr/>
              <p:nvPr/>
            </p:nvSpPr>
            <p:spPr>
              <a:xfrm>
                <a:off x="5214941" y="4429132"/>
                <a:ext cx="3857621" cy="400113"/>
              </a:xfrm>
              <a:prstGeom prst="rect">
                <a:avLst/>
              </a:prstGeom>
            </p:spPr>
            <p:txBody>
              <a:bodyPr>
                <a:spAutoFit/>
              </a:bodyPr>
              <a:lstStyle/>
              <a:p>
                <a:pPr fontAlgn="base">
                  <a:spcBef>
                    <a:spcPct val="0"/>
                  </a:spcBef>
                  <a:spcAft>
                    <a:spcPct val="0"/>
                  </a:spcAft>
                  <a:defRPr/>
                </a:pPr>
                <a:r>
                  <a:rPr lang="fa-IR" sz="2000" b="1" dirty="0">
                    <a:solidFill>
                      <a:srgbClr val="003399"/>
                    </a:solidFill>
                    <a:effectLst>
                      <a:outerShdw blurRad="38100" dist="38100" dir="2700000" algn="tl">
                        <a:srgbClr val="000000">
                          <a:alpha val="43137"/>
                        </a:srgbClr>
                      </a:outerShdw>
                    </a:effectLst>
                    <a:latin typeface="Arial" pitchFamily="34" charset="0"/>
                    <a:cs typeface="Mitra" pitchFamily="2" charset="-78"/>
                  </a:rPr>
                  <a:t>كشورهاي گروه </a:t>
                </a:r>
                <a:r>
                  <a:rPr lang="fa-IR" sz="2000" b="1" dirty="0">
                    <a:solidFill>
                      <a:srgbClr val="FF0000"/>
                    </a:solidFill>
                    <a:effectLst>
                      <a:outerShdw blurRad="38100" dist="38100" dir="2700000" algn="tl">
                        <a:srgbClr val="000000">
                          <a:alpha val="43137"/>
                        </a:srgbClr>
                      </a:outerShdw>
                    </a:effectLst>
                    <a:latin typeface="Arial" pitchFamily="34" charset="0"/>
                    <a:cs typeface="Mitra" pitchFamily="2" charset="-78"/>
                  </a:rPr>
                  <a:t>1 ،2 و 3 كم ريسك </a:t>
                </a:r>
                <a:endParaRPr lang="fa-IR" sz="2000" dirty="0">
                  <a:solidFill>
                    <a:prstClr val="black"/>
                  </a:solidFill>
                  <a:effectLst>
                    <a:outerShdw blurRad="38100" dist="38100" dir="2700000" algn="tl">
                      <a:srgbClr val="000000">
                        <a:alpha val="43137"/>
                      </a:srgbClr>
                    </a:outerShdw>
                  </a:effectLst>
                  <a:latin typeface="Arial" pitchFamily="34" charset="0"/>
                </a:endParaRPr>
              </a:p>
            </p:txBody>
          </p:sp>
          <p:sp>
            <p:nvSpPr>
              <p:cNvPr id="35" name="Right Brace 24"/>
              <p:cNvSpPr>
                <a:spLocks/>
              </p:cNvSpPr>
              <p:nvPr/>
            </p:nvSpPr>
            <p:spPr bwMode="auto">
              <a:xfrm>
                <a:off x="5072066" y="4143380"/>
                <a:ext cx="214314" cy="1285884"/>
              </a:xfrm>
              <a:prstGeom prst="rightBrace">
                <a:avLst>
                  <a:gd name="adj1" fmla="val 8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pPr fontAlgn="base">
                  <a:spcBef>
                    <a:spcPct val="0"/>
                  </a:spcBef>
                  <a:spcAft>
                    <a:spcPct val="0"/>
                  </a:spcAft>
                </a:pPr>
                <a:endParaRPr lang="fa-IR" altLang="fa-IR" sz="2000">
                  <a:solidFill>
                    <a:prstClr val="black"/>
                  </a:solidFill>
                  <a:latin typeface="Arial" pitchFamily="34" charset="0"/>
                </a:endParaRPr>
              </a:p>
            </p:txBody>
          </p:sp>
        </p:grpSp>
      </p:grpSp>
    </p:spTree>
    <p:extLst>
      <p:ext uri="{BB962C8B-B14F-4D97-AF65-F5344CB8AC3E}">
        <p14:creationId xmlns:p14="http://schemas.microsoft.com/office/powerpoint/2010/main" val="2021938570"/>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487488" y="991156"/>
            <a:ext cx="95504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rIns="0" anchor="ctr">
            <a:spAutoFit/>
          </a:bodyPr>
          <a:lstStyle>
            <a:lvl1pPr eaLnBrk="0" hangingPunct="0">
              <a:defRPr sz="2000">
                <a:solidFill>
                  <a:schemeClr val="tx2"/>
                </a:solidFill>
                <a:latin typeface="Arial" pitchFamily="34" charset="0"/>
                <a:cs typeface="Titr" pitchFamily="2" charset="-78"/>
              </a:defRPr>
            </a:lvl1pPr>
            <a:lvl2pPr marL="742950" indent="-285750" eaLnBrk="0" hangingPunct="0">
              <a:defRPr sz="2000">
                <a:solidFill>
                  <a:schemeClr val="tx2"/>
                </a:solidFill>
                <a:latin typeface="Arial" pitchFamily="34" charset="0"/>
                <a:cs typeface="Titr" pitchFamily="2" charset="-78"/>
              </a:defRPr>
            </a:lvl2pPr>
            <a:lvl3pPr marL="1143000" indent="-228600" eaLnBrk="0" hangingPunct="0">
              <a:defRPr sz="2000">
                <a:solidFill>
                  <a:schemeClr val="tx2"/>
                </a:solidFill>
                <a:latin typeface="Arial" pitchFamily="34" charset="0"/>
                <a:cs typeface="Titr" pitchFamily="2" charset="-78"/>
              </a:defRPr>
            </a:lvl3pPr>
            <a:lvl4pPr marL="1600200" indent="-228600" eaLnBrk="0" hangingPunct="0">
              <a:defRPr sz="2000">
                <a:solidFill>
                  <a:schemeClr val="tx2"/>
                </a:solidFill>
                <a:latin typeface="Arial" pitchFamily="34" charset="0"/>
                <a:cs typeface="Titr" pitchFamily="2" charset="-78"/>
              </a:defRPr>
            </a:lvl4pPr>
            <a:lvl5pPr marL="2057400" indent="-228600" eaLnBrk="0" hangingPunct="0">
              <a:defRPr sz="2000">
                <a:solidFill>
                  <a:schemeClr val="tx2"/>
                </a:solidFill>
                <a:latin typeface="Arial" pitchFamily="34" charset="0"/>
                <a:cs typeface="Titr" pitchFamily="2" charset="-78"/>
              </a:defRPr>
            </a:lvl5pPr>
            <a:lvl6pPr marL="2514600" indent="-228600" algn="ctr" rtl="0" eaLnBrk="0" fontAlgn="base" hangingPunct="0">
              <a:spcBef>
                <a:spcPct val="20000"/>
              </a:spcBef>
              <a:spcAft>
                <a:spcPct val="0"/>
              </a:spcAft>
              <a:defRPr sz="2000">
                <a:solidFill>
                  <a:schemeClr val="tx2"/>
                </a:solidFill>
                <a:latin typeface="Arial" pitchFamily="34" charset="0"/>
                <a:cs typeface="Titr" pitchFamily="2" charset="-78"/>
              </a:defRPr>
            </a:lvl6pPr>
            <a:lvl7pPr marL="2971800" indent="-228600" algn="ctr" rtl="0" eaLnBrk="0" fontAlgn="base" hangingPunct="0">
              <a:spcBef>
                <a:spcPct val="20000"/>
              </a:spcBef>
              <a:spcAft>
                <a:spcPct val="0"/>
              </a:spcAft>
              <a:defRPr sz="2000">
                <a:solidFill>
                  <a:schemeClr val="tx2"/>
                </a:solidFill>
                <a:latin typeface="Arial" pitchFamily="34" charset="0"/>
                <a:cs typeface="Titr" pitchFamily="2" charset="-78"/>
              </a:defRPr>
            </a:lvl7pPr>
            <a:lvl8pPr marL="3429000" indent="-228600" algn="ctr" rtl="0" eaLnBrk="0" fontAlgn="base" hangingPunct="0">
              <a:spcBef>
                <a:spcPct val="20000"/>
              </a:spcBef>
              <a:spcAft>
                <a:spcPct val="0"/>
              </a:spcAft>
              <a:defRPr sz="2000">
                <a:solidFill>
                  <a:schemeClr val="tx2"/>
                </a:solidFill>
                <a:latin typeface="Arial" pitchFamily="34" charset="0"/>
                <a:cs typeface="Titr" pitchFamily="2" charset="-78"/>
              </a:defRPr>
            </a:lvl8pPr>
            <a:lvl9pPr marL="3886200" indent="-228600" algn="ctr" rtl="0" eaLnBrk="0" fontAlgn="base" hangingPunct="0">
              <a:spcBef>
                <a:spcPct val="20000"/>
              </a:spcBef>
              <a:spcAft>
                <a:spcPct val="0"/>
              </a:spcAft>
              <a:defRPr sz="2000">
                <a:solidFill>
                  <a:schemeClr val="tx2"/>
                </a:solidFill>
                <a:latin typeface="Arial" pitchFamily="34" charset="0"/>
                <a:cs typeface="Titr" pitchFamily="2" charset="-78"/>
              </a:defRPr>
            </a:lvl9pPr>
          </a:lstStyle>
          <a:p>
            <a:pPr algn="ctr" rtl="1" fontAlgn="base">
              <a:lnSpc>
                <a:spcPct val="140000"/>
              </a:lnSpc>
              <a:spcBef>
                <a:spcPct val="50000"/>
              </a:spcBef>
              <a:spcAft>
                <a:spcPct val="0"/>
              </a:spcAft>
              <a:defRPr/>
            </a:pPr>
            <a:r>
              <a:rPr lang="fa-IR" sz="3600" b="1" kern="0" dirty="0">
                <a:solidFill>
                  <a:srgbClr val="003399"/>
                </a:solidFill>
                <a:effectLst>
                  <a:outerShdw blurRad="38100" dist="38100" dir="2700000" algn="tl">
                    <a:srgbClr val="C0C0C0"/>
                  </a:outerShdw>
                </a:effectLst>
                <a:latin typeface="Lucida Sans Unicode"/>
              </a:rPr>
              <a:t>گروه بندي ريسك </a:t>
            </a:r>
            <a:r>
              <a:rPr lang="fa-IR" sz="3600" b="1" kern="0" dirty="0">
                <a:solidFill>
                  <a:srgbClr val="C00000"/>
                </a:solidFill>
                <a:effectLst>
                  <a:outerShdw blurRad="38100" dist="38100" dir="2700000" algn="tl">
                    <a:srgbClr val="C0C0C0"/>
                  </a:outerShdw>
                </a:effectLst>
                <a:latin typeface="Lucida Sans Unicode"/>
              </a:rPr>
              <a:t>200</a:t>
            </a:r>
            <a:r>
              <a:rPr lang="fa-IR" sz="3000" b="1" dirty="0" smtClean="0">
                <a:solidFill>
                  <a:srgbClr val="C00000"/>
                </a:solidFill>
                <a:effectLst>
                  <a:outerShdw blurRad="38100" dist="38100" dir="2700000" algn="tl">
                    <a:srgbClr val="000000">
                      <a:alpha val="43137"/>
                    </a:srgbClr>
                  </a:outerShdw>
                </a:effectLst>
                <a:latin typeface="Times New Roman" pitchFamily="18" charset="0"/>
                <a:cs typeface="Zar" pitchFamily="2" charset="-78"/>
              </a:rPr>
              <a:t> </a:t>
            </a:r>
            <a:r>
              <a:rPr lang="fa-IR" sz="3600" b="1" kern="0" dirty="0">
                <a:solidFill>
                  <a:srgbClr val="003399"/>
                </a:solidFill>
                <a:effectLst>
                  <a:outerShdw blurRad="38100" dist="38100" dir="2700000" algn="tl">
                    <a:srgbClr val="C0C0C0"/>
                  </a:outerShdw>
                </a:effectLst>
                <a:latin typeface="Lucida Sans Unicode"/>
              </a:rPr>
              <a:t>كشور به تفکیک قاره</a:t>
            </a:r>
            <a:endParaRPr lang="en-US" sz="3600" b="1" kern="0" dirty="0">
              <a:solidFill>
                <a:srgbClr val="003399"/>
              </a:solidFill>
              <a:effectLst>
                <a:outerShdw blurRad="38100" dist="38100" dir="2700000" algn="tl">
                  <a:srgbClr val="C0C0C0"/>
                </a:outerShdw>
              </a:effectLst>
              <a:latin typeface="Lucida Sans Unicode"/>
            </a:endParaRPr>
          </a:p>
        </p:txBody>
      </p:sp>
      <p:graphicFrame>
        <p:nvGraphicFramePr>
          <p:cNvPr id="3" name="Group 4"/>
          <p:cNvGraphicFramePr>
            <a:graphicFrameLocks noGrp="1"/>
          </p:cNvGraphicFramePr>
          <p:nvPr>
            <p:extLst>
              <p:ext uri="{D42A27DB-BD31-4B8C-83A1-F6EECF244321}">
                <p14:modId xmlns:p14="http://schemas.microsoft.com/office/powerpoint/2010/main" val="3243569670"/>
              </p:ext>
            </p:extLst>
          </p:nvPr>
        </p:nvGraphicFramePr>
        <p:xfrm>
          <a:off x="622303" y="2395538"/>
          <a:ext cx="11137900" cy="3336926"/>
        </p:xfrm>
        <a:graphic>
          <a:graphicData uri="http://schemas.openxmlformats.org/drawingml/2006/table">
            <a:tbl>
              <a:tblPr/>
              <a:tblGrid>
                <a:gridCol w="2977308"/>
                <a:gridCol w="2688195"/>
                <a:gridCol w="2796053"/>
                <a:gridCol w="2676344"/>
              </a:tblGrid>
              <a:tr h="13449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اعتبارات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ميان و بلند مدت</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اعتبارات</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 كوتاه مدت</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تعداد كشورهاي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تحت پوشش</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قاره</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r>
              <a:tr h="5268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rgbClr val="000099"/>
                          </a:solidFill>
                          <a:effectLst/>
                          <a:latin typeface="Arial" pitchFamily="34" charset="0"/>
                          <a:cs typeface="Zar" pitchFamily="2" charset="-78"/>
                        </a:rPr>
                        <a:t>49</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rgbClr val="000099"/>
                          </a:solidFill>
                          <a:effectLst/>
                          <a:latin typeface="Arial" pitchFamily="34" charset="0"/>
                          <a:cs typeface="Zar" pitchFamily="2" charset="-78"/>
                        </a:rPr>
                        <a:t>58</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rgbClr val="000099"/>
                          </a:solidFill>
                          <a:effectLst/>
                          <a:latin typeface="Arial" pitchFamily="34" charset="0"/>
                          <a:cs typeface="Zar" pitchFamily="2" charset="-78"/>
                        </a:rPr>
                        <a:t>58</a:t>
                      </a:r>
                      <a:endParaRPr kumimoji="0" lang="en-US" sz="2400" b="1"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آسيا و اقيانوسيه</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r>
              <a:tr h="503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rgbClr val="000099"/>
                          </a:solidFill>
                          <a:effectLst/>
                          <a:latin typeface="Arial" pitchFamily="34" charset="0"/>
                          <a:cs typeface="Zar" pitchFamily="2" charset="-78"/>
                        </a:rPr>
                        <a:t>44</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rgbClr val="000099"/>
                          </a:solidFill>
                          <a:effectLst/>
                          <a:latin typeface="Arial" pitchFamily="34" charset="0"/>
                          <a:cs typeface="Zar" pitchFamily="2" charset="-78"/>
                        </a:rPr>
                        <a:t>45</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rgbClr val="000099"/>
                          </a:solidFill>
                          <a:effectLst/>
                          <a:latin typeface="Arial" pitchFamily="34" charset="0"/>
                          <a:cs typeface="Zar" pitchFamily="2" charset="-78"/>
                        </a:rPr>
                        <a:t>45</a:t>
                      </a:r>
                      <a:endParaRPr kumimoji="0" lang="en-US" sz="2400" b="1"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اروپا</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r>
              <a:tr h="503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rgbClr val="000099"/>
                          </a:solidFill>
                          <a:effectLst/>
                          <a:latin typeface="Arial" pitchFamily="34" charset="0"/>
                          <a:cs typeface="Zar" pitchFamily="2" charset="-78"/>
                        </a:rPr>
                        <a:t>27</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rgbClr val="000099"/>
                          </a:solidFill>
                          <a:effectLst/>
                          <a:latin typeface="Arial" pitchFamily="34" charset="0"/>
                          <a:cs typeface="Zar" pitchFamily="2" charset="-78"/>
                        </a:rPr>
                        <a:t>53</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rgbClr val="000099"/>
                          </a:solidFill>
                          <a:effectLst/>
                          <a:latin typeface="Arial" pitchFamily="34" charset="0"/>
                          <a:cs typeface="Zar" pitchFamily="2" charset="-78"/>
                        </a:rPr>
                        <a:t>53</a:t>
                      </a:r>
                      <a:endParaRPr kumimoji="0" lang="en-US" sz="2400" b="1"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آفريقا</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r>
              <a:tr h="457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rgbClr val="000099"/>
                          </a:solidFill>
                          <a:effectLst/>
                          <a:latin typeface="Arial" pitchFamily="34" charset="0"/>
                          <a:cs typeface="Zar" pitchFamily="2" charset="-78"/>
                        </a:rPr>
                        <a:t>36</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rgbClr val="000099"/>
                          </a:solidFill>
                          <a:effectLst/>
                          <a:latin typeface="Arial" pitchFamily="34" charset="0"/>
                          <a:cs typeface="Zar" pitchFamily="2" charset="-78"/>
                        </a:rPr>
                        <a:t>44</a:t>
                      </a:r>
                      <a:endParaRPr kumimoji="0" lang="en-US" sz="2400" b="0"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rgbClr val="000099"/>
                          </a:solidFill>
                          <a:effectLst/>
                          <a:latin typeface="Arial" pitchFamily="34" charset="0"/>
                          <a:cs typeface="Zar" pitchFamily="2" charset="-78"/>
                        </a:rPr>
                        <a:t>44</a:t>
                      </a:r>
                      <a:endParaRPr kumimoji="0" lang="en-US" sz="2400" b="1" i="0" u="none" strike="noStrike" cap="none" normalizeH="0" baseline="0" dirty="0" smtClean="0">
                        <a:ln>
                          <a:noFill/>
                        </a:ln>
                        <a:solidFill>
                          <a:srgbClr val="000099"/>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bg1"/>
                          </a:solidFill>
                          <a:effectLst/>
                          <a:latin typeface="Arial" pitchFamily="34" charset="0"/>
                          <a:cs typeface="Zar" pitchFamily="2" charset="-78"/>
                        </a:rPr>
                        <a:t>آمريكا</a:t>
                      </a:r>
                      <a:endParaRPr kumimoji="0" lang="en-US" sz="2400" b="1" i="0" u="none" strike="noStrike" cap="none" normalizeH="0" baseline="0" dirty="0" smtClean="0">
                        <a:ln>
                          <a:noFill/>
                        </a:ln>
                        <a:solidFill>
                          <a:schemeClr val="bg1"/>
                        </a:solidFill>
                        <a:effectLst/>
                        <a:latin typeface="Arial" pitchFamily="34" charset="0"/>
                        <a:cs typeface="Zar" pitchFamily="2" charset="-78"/>
                      </a:endParaRPr>
                    </a:p>
                  </a:txBody>
                  <a:tcPr marL="121915" marR="121915" marT="45704" marB="45704"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solidFill>
                      <a:srgbClr val="53875D"/>
                    </a:solidFill>
                  </a:tcPr>
                </a:tc>
              </a:tr>
            </a:tbl>
          </a:graphicData>
        </a:graphic>
      </p:graphicFrame>
    </p:spTree>
    <p:extLst>
      <p:ext uri="{BB962C8B-B14F-4D97-AF65-F5344CB8AC3E}">
        <p14:creationId xmlns:p14="http://schemas.microsoft.com/office/powerpoint/2010/main" val="380940912"/>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8682" y="764751"/>
            <a:ext cx="12016316" cy="5011737"/>
            <a:chOff x="461963" y="1065213"/>
            <a:chExt cx="9012237" cy="5011737"/>
          </a:xfrm>
        </p:grpSpPr>
        <p:sp>
          <p:nvSpPr>
            <p:cNvPr id="2" name="Text Box 2"/>
            <p:cNvSpPr txBox="1">
              <a:spLocks noChangeArrowheads="1"/>
            </p:cNvSpPr>
            <p:nvPr/>
          </p:nvSpPr>
          <p:spPr bwMode="auto">
            <a:xfrm>
              <a:off x="461963" y="2349500"/>
              <a:ext cx="8286750" cy="3727450"/>
            </a:xfrm>
            <a:prstGeom prst="rect">
              <a:avLst/>
            </a:prstGeom>
            <a:noFill/>
            <a:ln>
              <a:noFill/>
            </a:ln>
            <a:effectLst>
              <a:outerShdw dist="12700" dir="5400000" algn="ctr" rotWithShape="0">
                <a:srgbClr val="F31605">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lnSpc>
                  <a:spcPct val="130000"/>
                </a:lnSpc>
                <a:spcBef>
                  <a:spcPct val="50000"/>
                </a:spcBef>
                <a:spcAft>
                  <a:spcPct val="0"/>
                </a:spcAft>
              </a:pPr>
              <a:r>
                <a:rPr lang="ar-SA" altLang="en-US" sz="2800" b="1">
                  <a:solidFill>
                    <a:srgbClr val="000099"/>
                  </a:solidFill>
                  <a:latin typeface="Times New Roman" pitchFamily="18" charset="0"/>
                  <a:cs typeface="Zar" pitchFamily="2" charset="-78"/>
                </a:rPr>
                <a:t> - </a:t>
              </a:r>
              <a:r>
                <a:rPr lang="ar-SA" altLang="en-US" sz="2800" b="1">
                  <a:solidFill>
                    <a:srgbClr val="003399"/>
                  </a:solidFill>
                  <a:latin typeface="Times New Roman" pitchFamily="18" charset="0"/>
                  <a:cs typeface="Titr" pitchFamily="2" charset="-78"/>
                </a:rPr>
                <a:t>توليد ناخالص داخلي ( </a:t>
              </a:r>
              <a:r>
                <a:rPr lang="en-US" altLang="en-US" sz="2800" b="1">
                  <a:solidFill>
                    <a:srgbClr val="003399"/>
                  </a:solidFill>
                  <a:latin typeface="Times New Roman" pitchFamily="18" charset="0"/>
                  <a:cs typeface="Titr" pitchFamily="2" charset="-78"/>
                </a:rPr>
                <a:t>GDP</a:t>
              </a:r>
              <a:r>
                <a:rPr lang="ar-SA" altLang="en-US" sz="2800" b="1">
                  <a:solidFill>
                    <a:srgbClr val="003399"/>
                  </a:solidFill>
                  <a:latin typeface="Times New Roman" pitchFamily="18" charset="0"/>
                  <a:cs typeface="Titr" pitchFamily="2" charset="-78"/>
                </a:rPr>
                <a:t>) </a:t>
              </a:r>
            </a:p>
            <a:p>
              <a:pPr algn="r" rtl="1" fontAlgn="base">
                <a:lnSpc>
                  <a:spcPct val="130000"/>
                </a:lnSpc>
                <a:spcBef>
                  <a:spcPct val="50000"/>
                </a:spcBef>
                <a:spcAft>
                  <a:spcPct val="0"/>
                </a:spcAft>
              </a:pPr>
              <a:r>
                <a:rPr lang="ar-SA" altLang="en-US" sz="2800" b="1">
                  <a:solidFill>
                    <a:srgbClr val="003399"/>
                  </a:solidFill>
                  <a:latin typeface="Times New Roman" pitchFamily="18" charset="0"/>
                  <a:cs typeface="Titr" pitchFamily="2" charset="-78"/>
                </a:rPr>
                <a:t> - </a:t>
              </a:r>
              <a:r>
                <a:rPr lang="fa-IR" altLang="en-US" sz="2800" b="1">
                  <a:solidFill>
                    <a:srgbClr val="003399"/>
                  </a:solidFill>
                  <a:latin typeface="Times New Roman" pitchFamily="18" charset="0"/>
                  <a:cs typeface="Titr" pitchFamily="2" charset="-78"/>
                </a:rPr>
                <a:t>نسبت سرمايه گذاري ناخالص داخلي به </a:t>
              </a:r>
              <a:r>
                <a:rPr lang="en-US" altLang="en-US" sz="2800" b="1">
                  <a:solidFill>
                    <a:srgbClr val="003399"/>
                  </a:solidFill>
                  <a:latin typeface="Times New Roman" pitchFamily="18" charset="0"/>
                  <a:cs typeface="Titr" pitchFamily="2" charset="-78"/>
                </a:rPr>
                <a:t>GDP</a:t>
              </a:r>
              <a:r>
                <a:rPr lang="ar-SA" altLang="en-US" sz="2800" b="1">
                  <a:solidFill>
                    <a:srgbClr val="003399"/>
                  </a:solidFill>
                  <a:latin typeface="Times New Roman" pitchFamily="18" charset="0"/>
                  <a:cs typeface="Titr" pitchFamily="2" charset="-78"/>
                </a:rPr>
                <a:t> </a:t>
              </a:r>
            </a:p>
            <a:p>
              <a:pPr algn="r" rtl="1" fontAlgn="base">
                <a:lnSpc>
                  <a:spcPct val="130000"/>
                </a:lnSpc>
                <a:spcBef>
                  <a:spcPct val="50000"/>
                </a:spcBef>
                <a:spcAft>
                  <a:spcPct val="0"/>
                </a:spcAft>
              </a:pPr>
              <a:r>
                <a:rPr lang="ar-SA" altLang="en-US" sz="2800" b="1">
                  <a:solidFill>
                    <a:srgbClr val="003399"/>
                  </a:solidFill>
                  <a:latin typeface="Times New Roman" pitchFamily="18" charset="0"/>
                  <a:cs typeface="Titr" pitchFamily="2" charset="-78"/>
                </a:rPr>
                <a:t> - </a:t>
              </a:r>
              <a:r>
                <a:rPr lang="fa-IR" altLang="en-US" sz="2800" b="1">
                  <a:solidFill>
                    <a:srgbClr val="003399"/>
                  </a:solidFill>
                  <a:latin typeface="Times New Roman" pitchFamily="18" charset="0"/>
                  <a:cs typeface="Titr" pitchFamily="2" charset="-78"/>
                </a:rPr>
                <a:t>تراز حساب جاري به </a:t>
              </a:r>
              <a:r>
                <a:rPr lang="en-US" altLang="en-US" sz="2800" b="1">
                  <a:solidFill>
                    <a:srgbClr val="003399"/>
                  </a:solidFill>
                  <a:latin typeface="Times New Roman" pitchFamily="18" charset="0"/>
                  <a:cs typeface="Titr" pitchFamily="2" charset="-78"/>
                </a:rPr>
                <a:t>GDP</a:t>
              </a:r>
              <a:endParaRPr lang="fa-IR" altLang="en-US" sz="2800" b="1">
                <a:solidFill>
                  <a:srgbClr val="003399"/>
                </a:solidFill>
                <a:latin typeface="Times New Roman" pitchFamily="18" charset="0"/>
                <a:cs typeface="Titr" pitchFamily="2" charset="-78"/>
              </a:endParaRPr>
            </a:p>
            <a:p>
              <a:pPr algn="r" rtl="1" fontAlgn="base">
                <a:lnSpc>
                  <a:spcPct val="130000"/>
                </a:lnSpc>
                <a:spcBef>
                  <a:spcPct val="50000"/>
                </a:spcBef>
                <a:spcAft>
                  <a:spcPct val="0"/>
                </a:spcAft>
              </a:pPr>
              <a:r>
                <a:rPr lang="ar-SA" altLang="en-US" sz="2800" b="1">
                  <a:solidFill>
                    <a:srgbClr val="003399"/>
                  </a:solidFill>
                  <a:latin typeface="Times New Roman" pitchFamily="18" charset="0"/>
                  <a:cs typeface="Titr" pitchFamily="2" charset="-78"/>
                </a:rPr>
                <a:t> - </a:t>
              </a:r>
              <a:r>
                <a:rPr lang="fa-IR" altLang="en-US" sz="2800" b="1">
                  <a:solidFill>
                    <a:srgbClr val="003399"/>
                  </a:solidFill>
                  <a:latin typeface="Times New Roman" pitchFamily="18" charset="0"/>
                  <a:cs typeface="Titr" pitchFamily="2" charset="-78"/>
                </a:rPr>
                <a:t>مجموع بدهي به </a:t>
              </a:r>
              <a:r>
                <a:rPr lang="en-US" altLang="en-US" sz="2800" b="1">
                  <a:solidFill>
                    <a:srgbClr val="003399"/>
                  </a:solidFill>
                  <a:latin typeface="Times New Roman" pitchFamily="18" charset="0"/>
                  <a:cs typeface="Titr" pitchFamily="2" charset="-78"/>
                </a:rPr>
                <a:t>GDP</a:t>
              </a:r>
              <a:endParaRPr lang="fa-IR" altLang="en-US" sz="2800" b="1">
                <a:solidFill>
                  <a:srgbClr val="003399"/>
                </a:solidFill>
                <a:latin typeface="Times New Roman" pitchFamily="18" charset="0"/>
                <a:cs typeface="Titr" pitchFamily="2" charset="-78"/>
              </a:endParaRPr>
            </a:p>
            <a:p>
              <a:pPr algn="r" rtl="1" fontAlgn="base">
                <a:lnSpc>
                  <a:spcPct val="130000"/>
                </a:lnSpc>
                <a:spcBef>
                  <a:spcPct val="50000"/>
                </a:spcBef>
                <a:spcAft>
                  <a:spcPct val="0"/>
                </a:spcAft>
              </a:pPr>
              <a:r>
                <a:rPr lang="ar-SA" altLang="en-US" sz="2800" b="1">
                  <a:solidFill>
                    <a:srgbClr val="003399"/>
                  </a:solidFill>
                  <a:latin typeface="Times New Roman" pitchFamily="18" charset="0"/>
                  <a:cs typeface="Titr" pitchFamily="2" charset="-78"/>
                </a:rPr>
                <a:t> - </a:t>
              </a:r>
              <a:r>
                <a:rPr lang="fa-IR" altLang="en-US" sz="2800" b="1">
                  <a:solidFill>
                    <a:srgbClr val="003399"/>
                  </a:solidFill>
                  <a:latin typeface="Times New Roman" pitchFamily="18" charset="0"/>
                  <a:cs typeface="Titr" pitchFamily="2" charset="-78"/>
                </a:rPr>
                <a:t>مجموع بدهي به صادرات </a:t>
              </a:r>
              <a:endParaRPr lang="en-US" altLang="en-US" sz="2800" b="1">
                <a:solidFill>
                  <a:srgbClr val="003399"/>
                </a:solidFill>
                <a:latin typeface="Times New Roman" pitchFamily="18" charset="0"/>
                <a:cs typeface="Titr" pitchFamily="2" charset="-78"/>
              </a:endParaRPr>
            </a:p>
          </p:txBody>
        </p:sp>
        <p:sp>
          <p:nvSpPr>
            <p:cNvPr id="3" name="Text Box 3"/>
            <p:cNvSpPr txBox="1">
              <a:spLocks noChangeArrowheads="1"/>
            </p:cNvSpPr>
            <p:nvPr/>
          </p:nvSpPr>
          <p:spPr bwMode="auto">
            <a:xfrm>
              <a:off x="1187450" y="1065213"/>
              <a:ext cx="8286750" cy="708025"/>
            </a:xfrm>
            <a:prstGeom prst="rect">
              <a:avLst/>
            </a:prstGeom>
            <a:noFill/>
            <a:ln w="12700" cap="sq">
              <a:noFill/>
              <a:miter lim="800000"/>
              <a:headEnd type="none" w="sm" len="sm"/>
              <a:tailEnd type="none" w="sm" len="sm"/>
            </a:ln>
            <a:effectLst/>
          </p:spPr>
          <p:txBody>
            <a:bodyPr>
              <a:spAutoFit/>
            </a:bodyPr>
            <a:lstStyle/>
            <a:p>
              <a:pPr rtl="1" eaLnBrk="0" fontAlgn="base" hangingPunct="0">
                <a:spcBef>
                  <a:spcPct val="0"/>
                </a:spcBef>
                <a:spcAft>
                  <a:spcPct val="0"/>
                </a:spcAft>
                <a:defRPr/>
              </a:pPr>
              <a:r>
                <a:rPr lang="fa-IR" sz="3600" b="1" dirty="0">
                  <a:solidFill>
                    <a:srgbClr val="39639D">
                      <a:lumMod val="75000"/>
                    </a:srgbClr>
                  </a:solidFill>
                  <a:effectLst>
                    <a:outerShdw blurRad="38100" dist="38100" dir="2700000" algn="tl">
                      <a:srgbClr val="000000">
                        <a:alpha val="43137"/>
                      </a:srgbClr>
                    </a:outerShdw>
                  </a:effectLst>
                  <a:latin typeface="Times New Roman" pitchFamily="18" charset="0"/>
                  <a:cs typeface="Zar" pitchFamily="2" charset="-78"/>
                </a:rPr>
                <a:t>  </a:t>
              </a:r>
              <a:r>
                <a:rPr lang="fa-IR" sz="4000" b="1" dirty="0">
                  <a:solidFill>
                    <a:srgbClr val="39639D">
                      <a:lumMod val="75000"/>
                    </a:srgbClr>
                  </a:solidFill>
                  <a:effectLst>
                    <a:outerShdw blurRad="38100" dist="38100" dir="2700000" algn="tl">
                      <a:srgbClr val="000000">
                        <a:alpha val="43137"/>
                      </a:srgbClr>
                    </a:outerShdw>
                  </a:effectLst>
                  <a:latin typeface="Arial" pitchFamily="34" charset="0"/>
                  <a:cs typeface="Mitra" pitchFamily="2" charset="-78"/>
                </a:rPr>
                <a:t>عوامل موثر در تعيين سقف پوشش كشورها                                 </a:t>
              </a:r>
              <a:endParaRPr lang="en-US" sz="4000" b="1" dirty="0">
                <a:solidFill>
                  <a:srgbClr val="39639D">
                    <a:lumMod val="75000"/>
                  </a:srgbClr>
                </a:solidFill>
                <a:effectLst>
                  <a:outerShdw blurRad="38100" dist="38100" dir="2700000" algn="tl">
                    <a:srgbClr val="000000">
                      <a:alpha val="43137"/>
                    </a:srgbClr>
                  </a:outerShdw>
                </a:effectLst>
                <a:latin typeface="Arial" pitchFamily="34" charset="0"/>
                <a:cs typeface="Mitra" pitchFamily="2" charset="-78"/>
              </a:endParaRPr>
            </a:p>
          </p:txBody>
        </p:sp>
      </p:grpSp>
    </p:spTree>
    <p:extLst>
      <p:ext uri="{BB962C8B-B14F-4D97-AF65-F5344CB8AC3E}">
        <p14:creationId xmlns:p14="http://schemas.microsoft.com/office/powerpoint/2010/main" val="460879460"/>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5363" y="692743"/>
            <a:ext cx="11330516" cy="5468937"/>
            <a:chOff x="395288" y="1065213"/>
            <a:chExt cx="8497887" cy="5468937"/>
          </a:xfrm>
        </p:grpSpPr>
        <p:sp>
          <p:nvSpPr>
            <p:cNvPr id="2" name="Text Box 4"/>
            <p:cNvSpPr txBox="1">
              <a:spLocks noChangeArrowheads="1"/>
            </p:cNvSpPr>
            <p:nvPr/>
          </p:nvSpPr>
          <p:spPr bwMode="auto">
            <a:xfrm>
              <a:off x="395288" y="1916113"/>
              <a:ext cx="8280400" cy="461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2000">
                  <a:solidFill>
                    <a:schemeClr val="tx1"/>
                  </a:solidFill>
                  <a:latin typeface="Arial" pitchFamily="34" charset="0"/>
                  <a:cs typeface="Arial" pitchFamily="34" charset="0"/>
                </a:defRPr>
              </a:lvl9pPr>
            </a:lstStyle>
            <a:p>
              <a:pPr algn="r" rtl="1" fontAlgn="base">
                <a:lnSpc>
                  <a:spcPct val="150000"/>
                </a:lnSpc>
                <a:spcBef>
                  <a:spcPct val="50000"/>
                </a:spcBef>
                <a:spcAft>
                  <a:spcPct val="0"/>
                </a:spcAft>
              </a:pPr>
              <a:r>
                <a:rPr lang="fa-IR" altLang="en-US" sz="2800" b="1">
                  <a:solidFill>
                    <a:srgbClr val="003399"/>
                  </a:solidFill>
                  <a:latin typeface="Times New Roman" pitchFamily="18" charset="0"/>
                  <a:cs typeface="Titr" pitchFamily="2" charset="-78"/>
                </a:rPr>
                <a:t>ارزيابی ريسک بانکها از روش </a:t>
              </a:r>
              <a:r>
                <a:rPr lang="en-US" altLang="en-US" sz="2800" b="1">
                  <a:solidFill>
                    <a:srgbClr val="003399"/>
                  </a:solidFill>
                  <a:latin typeface="Times New Roman" pitchFamily="18" charset="0"/>
                  <a:cs typeface="Titr" pitchFamily="2" charset="-78"/>
                </a:rPr>
                <a:t>CAMEL</a:t>
              </a:r>
              <a:r>
                <a:rPr lang="fa-IR" altLang="en-US" sz="2800" b="1">
                  <a:solidFill>
                    <a:srgbClr val="003399"/>
                  </a:solidFill>
                  <a:latin typeface="Times New Roman" pitchFamily="18" charset="0"/>
                  <a:cs typeface="Titr" pitchFamily="2" charset="-78"/>
                </a:rPr>
                <a:t>  که پنج فاکتور اساسی ذيل را مد نظر قرار می دهد:</a:t>
              </a:r>
            </a:p>
            <a:p>
              <a:pPr algn="r" rtl="1" eaLnBrk="1" fontAlgn="base" hangingPunct="1">
                <a:spcBef>
                  <a:spcPct val="50000"/>
                </a:spcBef>
                <a:spcAft>
                  <a:spcPct val="0"/>
                </a:spcAft>
              </a:pPr>
              <a:r>
                <a:rPr lang="fa-IR" altLang="en-US" sz="2800" b="1">
                  <a:solidFill>
                    <a:srgbClr val="000099"/>
                  </a:solidFill>
                  <a:latin typeface="Times New Roman" pitchFamily="18" charset="0"/>
                  <a:cs typeface="Zar" pitchFamily="2" charset="-78"/>
                </a:rPr>
                <a:t>1- </a:t>
              </a:r>
              <a:r>
                <a:rPr lang="fa-IR" altLang="en-US" sz="2800" b="1">
                  <a:solidFill>
                    <a:srgbClr val="003399"/>
                  </a:solidFill>
                  <a:latin typeface="Times New Roman" pitchFamily="18" charset="0"/>
                  <a:cs typeface="Titr" pitchFamily="2" charset="-78"/>
                </a:rPr>
                <a:t>كفايت سرمايه   </a:t>
              </a:r>
              <a:r>
                <a:rPr lang="en-US" altLang="en-US" sz="2800" b="1">
                  <a:solidFill>
                    <a:srgbClr val="FF0000"/>
                  </a:solidFill>
                  <a:latin typeface="Times New Roman" pitchFamily="18" charset="0"/>
                  <a:cs typeface="Titr" pitchFamily="2" charset="-78"/>
                </a:rPr>
                <a:t>C</a:t>
              </a:r>
              <a:r>
                <a:rPr lang="en-US" altLang="en-US" sz="2800" b="1">
                  <a:solidFill>
                    <a:srgbClr val="003399"/>
                  </a:solidFill>
                  <a:latin typeface="Times New Roman" pitchFamily="18" charset="0"/>
                  <a:cs typeface="Titr" pitchFamily="2" charset="-78"/>
                </a:rPr>
                <a:t>apital Adequacy</a:t>
              </a:r>
            </a:p>
            <a:p>
              <a:pPr algn="r" rtl="1" eaLnBrk="1" fontAlgn="base" hangingPunct="1">
                <a:spcBef>
                  <a:spcPct val="50000"/>
                </a:spcBef>
                <a:spcAft>
                  <a:spcPct val="0"/>
                </a:spcAft>
              </a:pPr>
              <a:r>
                <a:rPr lang="fa-IR" altLang="en-US" sz="2800" b="1">
                  <a:solidFill>
                    <a:srgbClr val="003399"/>
                  </a:solidFill>
                  <a:latin typeface="Times New Roman" pitchFamily="18" charset="0"/>
                  <a:cs typeface="Titr" pitchFamily="2" charset="-78"/>
                </a:rPr>
                <a:t>2- کيفيت داراييها    </a:t>
              </a:r>
              <a:r>
                <a:rPr lang="en-US" altLang="en-US" sz="2800" b="1">
                  <a:solidFill>
                    <a:srgbClr val="FF0000"/>
                  </a:solidFill>
                  <a:latin typeface="Times New Roman" pitchFamily="18" charset="0"/>
                  <a:cs typeface="Titr" pitchFamily="2" charset="-78"/>
                </a:rPr>
                <a:t>A</a:t>
              </a:r>
              <a:r>
                <a:rPr lang="en-US" altLang="en-US" sz="2800" b="1">
                  <a:solidFill>
                    <a:srgbClr val="003399"/>
                  </a:solidFill>
                  <a:latin typeface="Times New Roman" pitchFamily="18" charset="0"/>
                  <a:cs typeface="Titr" pitchFamily="2" charset="-78"/>
                </a:rPr>
                <a:t>sset Quality</a:t>
              </a:r>
              <a:endParaRPr lang="fa-IR" altLang="en-US" sz="2800" b="1">
                <a:solidFill>
                  <a:srgbClr val="003399"/>
                </a:solidFill>
                <a:latin typeface="Times New Roman" pitchFamily="18" charset="0"/>
                <a:cs typeface="Titr" pitchFamily="2" charset="-78"/>
              </a:endParaRPr>
            </a:p>
            <a:p>
              <a:pPr algn="r" rtl="1" eaLnBrk="1" fontAlgn="base" hangingPunct="1">
                <a:spcBef>
                  <a:spcPct val="50000"/>
                </a:spcBef>
                <a:spcAft>
                  <a:spcPct val="0"/>
                </a:spcAft>
              </a:pPr>
              <a:r>
                <a:rPr lang="fa-IR" altLang="en-US" sz="2800" b="1">
                  <a:solidFill>
                    <a:srgbClr val="003399"/>
                  </a:solidFill>
                  <a:latin typeface="Times New Roman" pitchFamily="18" charset="0"/>
                  <a:cs typeface="Titr" pitchFamily="2" charset="-78"/>
                </a:rPr>
                <a:t>3- مديريت   </a:t>
              </a:r>
              <a:r>
                <a:rPr lang="en-US" altLang="en-US" sz="2800" b="1">
                  <a:solidFill>
                    <a:srgbClr val="FF0000"/>
                  </a:solidFill>
                  <a:latin typeface="Times New Roman" pitchFamily="18" charset="0"/>
                  <a:cs typeface="Titr" pitchFamily="2" charset="-78"/>
                </a:rPr>
                <a:t>M</a:t>
              </a:r>
              <a:r>
                <a:rPr lang="en-US" altLang="en-US" sz="2800" b="1">
                  <a:solidFill>
                    <a:srgbClr val="003399"/>
                  </a:solidFill>
                  <a:latin typeface="Times New Roman" pitchFamily="18" charset="0"/>
                  <a:cs typeface="Titr" pitchFamily="2" charset="-78"/>
                </a:rPr>
                <a:t>anagement</a:t>
              </a:r>
              <a:endParaRPr lang="fa-IR" altLang="en-US" sz="2800" b="1">
                <a:solidFill>
                  <a:srgbClr val="003399"/>
                </a:solidFill>
                <a:latin typeface="Times New Roman" pitchFamily="18" charset="0"/>
                <a:cs typeface="Titr" pitchFamily="2" charset="-78"/>
              </a:endParaRPr>
            </a:p>
            <a:p>
              <a:pPr algn="r" rtl="1" eaLnBrk="1" fontAlgn="base" hangingPunct="1">
                <a:spcBef>
                  <a:spcPct val="50000"/>
                </a:spcBef>
                <a:spcAft>
                  <a:spcPct val="0"/>
                </a:spcAft>
              </a:pPr>
              <a:r>
                <a:rPr lang="fa-IR" altLang="en-US" sz="2800" b="1">
                  <a:solidFill>
                    <a:srgbClr val="003399"/>
                  </a:solidFill>
                  <a:latin typeface="Times New Roman" pitchFamily="18" charset="0"/>
                  <a:cs typeface="Titr" pitchFamily="2" charset="-78"/>
                </a:rPr>
                <a:t>4- سودآوری   </a:t>
              </a:r>
              <a:r>
                <a:rPr lang="en-US" altLang="en-US" sz="2800" b="1">
                  <a:solidFill>
                    <a:srgbClr val="003399"/>
                  </a:solidFill>
                  <a:latin typeface="Times New Roman" pitchFamily="18" charset="0"/>
                  <a:cs typeface="Titr" pitchFamily="2" charset="-78"/>
                </a:rPr>
                <a:t> </a:t>
              </a:r>
              <a:r>
                <a:rPr lang="en-US" altLang="en-US" sz="2800" b="1">
                  <a:solidFill>
                    <a:srgbClr val="FF0000"/>
                  </a:solidFill>
                  <a:latin typeface="Times New Roman" pitchFamily="18" charset="0"/>
                  <a:cs typeface="Titr" pitchFamily="2" charset="-78"/>
                </a:rPr>
                <a:t>E</a:t>
              </a:r>
              <a:r>
                <a:rPr lang="en-US" altLang="en-US" sz="2800" b="1">
                  <a:solidFill>
                    <a:srgbClr val="003399"/>
                  </a:solidFill>
                  <a:latin typeface="Times New Roman" pitchFamily="18" charset="0"/>
                  <a:cs typeface="Titr" pitchFamily="2" charset="-78"/>
                </a:rPr>
                <a:t>arnings</a:t>
              </a:r>
              <a:endParaRPr lang="fa-IR" altLang="en-US" sz="2800" b="1">
                <a:solidFill>
                  <a:srgbClr val="003399"/>
                </a:solidFill>
                <a:latin typeface="Times New Roman" pitchFamily="18" charset="0"/>
                <a:cs typeface="Titr" pitchFamily="2" charset="-78"/>
              </a:endParaRPr>
            </a:p>
            <a:p>
              <a:pPr algn="r" rtl="1" eaLnBrk="1" fontAlgn="base" hangingPunct="1">
                <a:spcBef>
                  <a:spcPct val="50000"/>
                </a:spcBef>
                <a:spcAft>
                  <a:spcPct val="0"/>
                </a:spcAft>
              </a:pPr>
              <a:r>
                <a:rPr lang="fa-IR" altLang="en-US" sz="2800" b="1">
                  <a:solidFill>
                    <a:srgbClr val="003399"/>
                  </a:solidFill>
                  <a:latin typeface="Times New Roman" pitchFamily="18" charset="0"/>
                  <a:cs typeface="Titr" pitchFamily="2" charset="-78"/>
                </a:rPr>
                <a:t>5- نقدينگی   </a:t>
              </a:r>
              <a:r>
                <a:rPr lang="en-US" altLang="en-US" sz="2800" b="1">
                  <a:solidFill>
                    <a:srgbClr val="FF0000"/>
                  </a:solidFill>
                  <a:latin typeface="Times New Roman" pitchFamily="18" charset="0"/>
                  <a:cs typeface="Titr" pitchFamily="2" charset="-78"/>
                </a:rPr>
                <a:t>L</a:t>
              </a:r>
              <a:r>
                <a:rPr lang="en-US" altLang="en-US" sz="2800" b="1">
                  <a:solidFill>
                    <a:srgbClr val="003399"/>
                  </a:solidFill>
                  <a:latin typeface="Times New Roman" pitchFamily="18" charset="0"/>
                  <a:cs typeface="Titr" pitchFamily="2" charset="-78"/>
                </a:rPr>
                <a:t>iquidity</a:t>
              </a:r>
            </a:p>
          </p:txBody>
        </p:sp>
        <p:sp>
          <p:nvSpPr>
            <p:cNvPr id="3" name="Text Box 5"/>
            <p:cNvSpPr txBox="1">
              <a:spLocks noChangeArrowheads="1"/>
            </p:cNvSpPr>
            <p:nvPr/>
          </p:nvSpPr>
          <p:spPr bwMode="auto">
            <a:xfrm>
              <a:off x="1795463" y="1065213"/>
              <a:ext cx="7097712" cy="708025"/>
            </a:xfrm>
            <a:prstGeom prst="rect">
              <a:avLst/>
            </a:prstGeom>
            <a:noFill/>
            <a:ln w="12700" cap="sq">
              <a:noFill/>
              <a:miter lim="800000"/>
              <a:headEnd type="none" w="sm" len="sm"/>
              <a:tailEnd type="none" w="sm" len="sm"/>
            </a:ln>
            <a:effectLst/>
          </p:spPr>
          <p:txBody>
            <a:bodyPr>
              <a:spAutoFit/>
            </a:bodyPr>
            <a:lstStyle/>
            <a:p>
              <a:pPr rtl="1" eaLnBrk="0" fontAlgn="base" hangingPunct="0">
                <a:spcBef>
                  <a:spcPct val="0"/>
                </a:spcBef>
                <a:spcAft>
                  <a:spcPct val="0"/>
                </a:spcAft>
                <a:defRPr/>
              </a:pPr>
              <a:r>
                <a:rPr lang="fa-IR" sz="3200" b="1" dirty="0">
                  <a:solidFill>
                    <a:srgbClr val="39639D">
                      <a:lumMod val="75000"/>
                    </a:srgbClr>
                  </a:solidFill>
                  <a:effectLst>
                    <a:outerShdw blurRad="38100" dist="38100" dir="2700000" algn="tl">
                      <a:srgbClr val="C0C0C0"/>
                    </a:outerShdw>
                  </a:effectLst>
                  <a:latin typeface="Times New Roman" pitchFamily="18" charset="0"/>
                  <a:cs typeface="Zar" pitchFamily="2" charset="-78"/>
                </a:rPr>
                <a:t>  </a:t>
              </a:r>
              <a:r>
                <a:rPr lang="fa-IR" sz="4000" b="1" dirty="0">
                  <a:solidFill>
                    <a:srgbClr val="39639D">
                      <a:lumMod val="75000"/>
                    </a:srgbClr>
                  </a:solidFill>
                  <a:effectLst>
                    <a:outerShdw blurRad="38100" dist="38100" dir="2700000" algn="tl">
                      <a:srgbClr val="000000">
                        <a:alpha val="43137"/>
                      </a:srgbClr>
                    </a:outerShdw>
                  </a:effectLst>
                  <a:latin typeface="Arial" pitchFamily="34" charset="0"/>
                  <a:cs typeface="Mitra" pitchFamily="2" charset="-78"/>
                </a:rPr>
                <a:t>عوامل موثر در تعيين بانكهاي قابل قبول                                </a:t>
              </a:r>
              <a:endParaRPr lang="en-US" sz="4000" b="1" dirty="0">
                <a:solidFill>
                  <a:srgbClr val="39639D">
                    <a:lumMod val="75000"/>
                  </a:srgbClr>
                </a:solidFill>
                <a:effectLst>
                  <a:outerShdw blurRad="38100" dist="38100" dir="2700000" algn="tl">
                    <a:srgbClr val="000000">
                      <a:alpha val="43137"/>
                    </a:srgbClr>
                  </a:outerShdw>
                </a:effectLst>
                <a:latin typeface="Arial" pitchFamily="34" charset="0"/>
                <a:cs typeface="Mitra" pitchFamily="2" charset="-78"/>
              </a:endParaRPr>
            </a:p>
          </p:txBody>
        </p:sp>
      </p:grpSp>
    </p:spTree>
    <p:extLst>
      <p:ext uri="{BB962C8B-B14F-4D97-AF65-F5344CB8AC3E}">
        <p14:creationId xmlns:p14="http://schemas.microsoft.com/office/powerpoint/2010/main" val="2941523794"/>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67541" y="332656"/>
            <a:ext cx="8160907" cy="648072"/>
          </a:xfrm>
          <a:prstGeom prst="rect">
            <a:avLst/>
          </a:prstGeom>
          <a:ln>
            <a:solidFill>
              <a:schemeClr val="tx1"/>
            </a:solidFill>
          </a:ln>
        </p:spPr>
        <p:txBody>
          <a:bodyPr>
            <a:normAutofit/>
          </a:bodyPr>
          <a:lstStyle>
            <a:lvl1pPr algn="l" defTabSz="914400" rtl="1" eaLnBrk="1" latinLnBrk="0" hangingPunct="1">
              <a:spcBef>
                <a:spcPct val="0"/>
              </a:spcBef>
              <a:buNone/>
              <a:defRPr sz="18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fontAlgn="base">
              <a:spcAft>
                <a:spcPct val="0"/>
              </a:spcAft>
            </a:pPr>
            <a:r>
              <a:rPr lang="fa-IR" sz="3200" b="1" dirty="0">
                <a:ln>
                  <a:solidFill>
                    <a:srgbClr val="002060"/>
                  </a:solidFill>
                </a:ln>
                <a:solidFill>
                  <a:prstClr val="black"/>
                </a:solidFill>
                <a:cs typeface="Titr" pitchFamily="2" charset="-78"/>
              </a:rPr>
              <a:t>ریسکهای تحت پوشش</a:t>
            </a:r>
          </a:p>
        </p:txBody>
      </p:sp>
      <p:cxnSp>
        <p:nvCxnSpPr>
          <p:cNvPr id="6" name="Straight Connector 5"/>
          <p:cNvCxnSpPr/>
          <p:nvPr/>
        </p:nvCxnSpPr>
        <p:spPr>
          <a:xfrm>
            <a:off x="6288021" y="980728"/>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3" idx="1"/>
          </p:cNvCxnSpPr>
          <p:nvPr/>
        </p:nvCxnSpPr>
        <p:spPr>
          <a:xfrm flipV="1">
            <a:off x="6047997" y="1466782"/>
            <a:ext cx="3120347" cy="18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4" idx="3"/>
          </p:cNvCxnSpPr>
          <p:nvPr/>
        </p:nvCxnSpPr>
        <p:spPr>
          <a:xfrm flipH="1">
            <a:off x="3503712" y="1484784"/>
            <a:ext cx="2736304" cy="13062"/>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168341" y="1232756"/>
            <a:ext cx="1440160"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بانکها</a:t>
            </a:r>
            <a:endParaRPr lang="fa-IR" sz="2000" b="1" dirty="0">
              <a:solidFill>
                <a:prstClr val="white"/>
              </a:solidFill>
              <a:cs typeface="2  Zar" pitchFamily="2" charset="-78"/>
            </a:endParaRPr>
          </a:p>
        </p:txBody>
      </p:sp>
      <p:sp>
        <p:nvSpPr>
          <p:cNvPr id="14" name="Rectangle 13"/>
          <p:cNvSpPr/>
          <p:nvPr/>
        </p:nvSpPr>
        <p:spPr>
          <a:xfrm>
            <a:off x="1391477" y="1263820"/>
            <a:ext cx="2112235"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صادرکنندگان</a:t>
            </a:r>
            <a:endParaRPr lang="fa-IR" sz="2000" b="1" dirty="0">
              <a:solidFill>
                <a:prstClr val="white"/>
              </a:solidFill>
              <a:cs typeface="2  Zar" pitchFamily="2" charset="-78"/>
            </a:endParaRPr>
          </a:p>
        </p:txBody>
      </p:sp>
      <p:cxnSp>
        <p:nvCxnSpPr>
          <p:cNvPr id="16" name="Straight Connector 15"/>
          <p:cNvCxnSpPr>
            <a:stCxn id="13" idx="2"/>
          </p:cNvCxnSpPr>
          <p:nvPr/>
        </p:nvCxnSpPr>
        <p:spPr>
          <a:xfrm flipH="1">
            <a:off x="9840446" y="1700808"/>
            <a:ext cx="48007"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888421" y="3861048"/>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0128448" y="4509120"/>
            <a:ext cx="1920213"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عدم ایفای تعهدات بانک/ دولت خریدار یا کارفرمای خارجی</a:t>
            </a:r>
            <a:endParaRPr lang="fa-IR" sz="2000" dirty="0">
              <a:solidFill>
                <a:prstClr val="white"/>
              </a:solidFill>
              <a:cs typeface="2  Zar" pitchFamily="2" charset="-78"/>
            </a:endParaRPr>
          </a:p>
        </p:txBody>
      </p:sp>
      <p:sp>
        <p:nvSpPr>
          <p:cNvPr id="22" name="Rectangle 21"/>
          <p:cNvSpPr/>
          <p:nvPr/>
        </p:nvSpPr>
        <p:spPr>
          <a:xfrm>
            <a:off x="10128448" y="3408368"/>
            <a:ext cx="1920213" cy="956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ورشکستگی بانک/خریدار خارجی</a:t>
            </a:r>
            <a:endParaRPr lang="fa-IR" sz="2000" dirty="0">
              <a:solidFill>
                <a:prstClr val="white"/>
              </a:solidFill>
              <a:cs typeface="2  Zar" pitchFamily="2" charset="-78"/>
            </a:endParaRPr>
          </a:p>
        </p:txBody>
      </p:sp>
      <p:cxnSp>
        <p:nvCxnSpPr>
          <p:cNvPr id="24" name="Straight Connector 23"/>
          <p:cNvCxnSpPr>
            <a:endCxn id="28" idx="1"/>
          </p:cNvCxnSpPr>
          <p:nvPr/>
        </p:nvCxnSpPr>
        <p:spPr>
          <a:xfrm>
            <a:off x="3503744" y="1731872"/>
            <a:ext cx="1646209" cy="1080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7008101" y="1700808"/>
            <a:ext cx="2256251"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149953" y="2518114"/>
            <a:ext cx="2194217" cy="58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سیاسی</a:t>
            </a:r>
            <a:endParaRPr lang="fa-IR" sz="2000" b="1" dirty="0">
              <a:solidFill>
                <a:prstClr val="white"/>
              </a:solidFill>
              <a:cs typeface="2  Zar" pitchFamily="2" charset="-78"/>
            </a:endParaRPr>
          </a:p>
        </p:txBody>
      </p:sp>
      <p:sp>
        <p:nvSpPr>
          <p:cNvPr id="30" name="Rectangle 29"/>
          <p:cNvSpPr/>
          <p:nvPr/>
        </p:nvSpPr>
        <p:spPr>
          <a:xfrm>
            <a:off x="8798358" y="2468757"/>
            <a:ext cx="2194217" cy="58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تجاری</a:t>
            </a:r>
            <a:endParaRPr lang="fa-IR" sz="2000" b="1" dirty="0">
              <a:solidFill>
                <a:prstClr val="white"/>
              </a:solidFill>
              <a:cs typeface="2  Zar" pitchFamily="2" charset="-78"/>
            </a:endParaRPr>
          </a:p>
        </p:txBody>
      </p:sp>
      <p:cxnSp>
        <p:nvCxnSpPr>
          <p:cNvPr id="32" name="Straight Connector 31"/>
          <p:cNvCxnSpPr/>
          <p:nvPr/>
        </p:nvCxnSpPr>
        <p:spPr>
          <a:xfrm>
            <a:off x="9888421" y="522920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391509" y="2634717"/>
            <a:ext cx="2194217" cy="58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تجاری</a:t>
            </a:r>
            <a:endParaRPr lang="fa-IR" sz="2000" b="1" dirty="0">
              <a:solidFill>
                <a:prstClr val="white"/>
              </a:solidFill>
              <a:cs typeface="2  Zar" pitchFamily="2" charset="-78"/>
            </a:endParaRPr>
          </a:p>
        </p:txBody>
      </p:sp>
      <p:sp>
        <p:nvSpPr>
          <p:cNvPr id="36" name="Rectangle 35"/>
          <p:cNvSpPr/>
          <p:nvPr/>
        </p:nvSpPr>
        <p:spPr>
          <a:xfrm>
            <a:off x="47328" y="3408368"/>
            <a:ext cx="1920213" cy="71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ورشکستگی خریدار خارجی</a:t>
            </a:r>
            <a:endParaRPr lang="fa-IR" sz="2000" dirty="0">
              <a:solidFill>
                <a:prstClr val="white"/>
              </a:solidFill>
              <a:cs typeface="2  Zar" pitchFamily="2" charset="-78"/>
            </a:endParaRPr>
          </a:p>
        </p:txBody>
      </p:sp>
      <p:cxnSp>
        <p:nvCxnSpPr>
          <p:cNvPr id="38" name="Straight Connector 37"/>
          <p:cNvCxnSpPr>
            <a:stCxn id="36" idx="3"/>
          </p:cNvCxnSpPr>
          <p:nvPr/>
        </p:nvCxnSpPr>
        <p:spPr>
          <a:xfrm>
            <a:off x="1967573" y="3764794"/>
            <a:ext cx="542087" cy="10316"/>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8683" y="4365104"/>
            <a:ext cx="2400267" cy="612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عدم ایفای تعهدات  خریدار خارجی</a:t>
            </a:r>
            <a:endParaRPr lang="fa-IR" sz="2000" dirty="0">
              <a:solidFill>
                <a:prstClr val="white"/>
              </a:solidFill>
              <a:cs typeface="2  Zar" pitchFamily="2" charset="-78"/>
            </a:endParaRPr>
          </a:p>
        </p:txBody>
      </p:sp>
      <p:sp>
        <p:nvSpPr>
          <p:cNvPr id="40" name="Rectangle 39"/>
          <p:cNvSpPr/>
          <p:nvPr/>
        </p:nvSpPr>
        <p:spPr>
          <a:xfrm>
            <a:off x="-48683" y="5229200"/>
            <a:ext cx="2400267" cy="612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عدم قبولی کالای صادراتی</a:t>
            </a:r>
            <a:endParaRPr lang="fa-IR" sz="2000" dirty="0">
              <a:solidFill>
                <a:prstClr val="white"/>
              </a:solidFill>
              <a:cs typeface="2  Zar" pitchFamily="2" charset="-78"/>
            </a:endParaRPr>
          </a:p>
        </p:txBody>
      </p:sp>
      <p:cxnSp>
        <p:nvCxnSpPr>
          <p:cNvPr id="44" name="Straight Connector 43"/>
          <p:cNvCxnSpPr/>
          <p:nvPr/>
        </p:nvCxnSpPr>
        <p:spPr>
          <a:xfrm>
            <a:off x="2159564" y="5661248"/>
            <a:ext cx="314029"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927648" y="3429000"/>
            <a:ext cx="1440160"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قصور و یا ورشکستگی بانک گشاینده اعتبار اسنادی</a:t>
            </a:r>
            <a:endParaRPr lang="fa-IR" sz="2000" dirty="0">
              <a:solidFill>
                <a:prstClr val="white"/>
              </a:solidFill>
              <a:cs typeface="2  Zar" pitchFamily="2" charset="-78"/>
            </a:endParaRPr>
          </a:p>
        </p:txBody>
      </p:sp>
      <p:cxnSp>
        <p:nvCxnSpPr>
          <p:cNvPr id="59" name="Straight Connector 58"/>
          <p:cNvCxnSpPr>
            <a:stCxn id="28" idx="2"/>
          </p:cNvCxnSpPr>
          <p:nvPr/>
        </p:nvCxnSpPr>
        <p:spPr>
          <a:xfrm>
            <a:off x="6247031" y="3105821"/>
            <a:ext cx="0" cy="3014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903979" y="4005064"/>
            <a:ext cx="864096"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701004" y="3707509"/>
            <a:ext cx="1728192" cy="58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محدودیت های وارداتی</a:t>
            </a:r>
            <a:endParaRPr lang="fa-IR" sz="2000" dirty="0">
              <a:solidFill>
                <a:prstClr val="white"/>
              </a:solidFill>
              <a:cs typeface="2  Zar" pitchFamily="2" charset="-78"/>
            </a:endParaRPr>
          </a:p>
        </p:txBody>
      </p:sp>
      <p:sp>
        <p:nvSpPr>
          <p:cNvPr id="65" name="Rectangle 64"/>
          <p:cNvSpPr/>
          <p:nvPr/>
        </p:nvSpPr>
        <p:spPr>
          <a:xfrm>
            <a:off x="4559829" y="3573015"/>
            <a:ext cx="1440160" cy="918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جنگ، اغتشاشات مدنی</a:t>
            </a:r>
            <a:endParaRPr lang="fa-IR" sz="2000" dirty="0">
              <a:solidFill>
                <a:prstClr val="white"/>
              </a:solidFill>
              <a:cs typeface="2  Zar" pitchFamily="2" charset="-78"/>
            </a:endParaRPr>
          </a:p>
        </p:txBody>
      </p:sp>
      <p:sp>
        <p:nvSpPr>
          <p:cNvPr id="67" name="Rectangle 66"/>
          <p:cNvSpPr/>
          <p:nvPr/>
        </p:nvSpPr>
        <p:spPr>
          <a:xfrm>
            <a:off x="6701004" y="4517216"/>
            <a:ext cx="1728192" cy="587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قطع روابط سیاسی</a:t>
            </a:r>
            <a:endParaRPr lang="fa-IR" sz="2000" dirty="0">
              <a:solidFill>
                <a:prstClr val="white"/>
              </a:solidFill>
              <a:cs typeface="2  Zar" pitchFamily="2" charset="-78"/>
            </a:endParaRPr>
          </a:p>
        </p:txBody>
      </p:sp>
      <p:cxnSp>
        <p:nvCxnSpPr>
          <p:cNvPr id="68" name="Straight Connector 67"/>
          <p:cNvCxnSpPr/>
          <p:nvPr/>
        </p:nvCxnSpPr>
        <p:spPr>
          <a:xfrm>
            <a:off x="5903979" y="4869160"/>
            <a:ext cx="864096"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4596224" y="4598772"/>
            <a:ext cx="1440160" cy="918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محدودیت در انتقال ارز</a:t>
            </a:r>
            <a:endParaRPr lang="fa-IR" sz="2000" dirty="0">
              <a:solidFill>
                <a:prstClr val="white"/>
              </a:solidFill>
              <a:cs typeface="2  Zar" pitchFamily="2" charset="-78"/>
            </a:endParaRPr>
          </a:p>
        </p:txBody>
      </p:sp>
      <p:sp>
        <p:nvSpPr>
          <p:cNvPr id="70" name="Rectangle 69"/>
          <p:cNvSpPr/>
          <p:nvPr/>
        </p:nvSpPr>
        <p:spPr>
          <a:xfrm>
            <a:off x="4679843" y="5661295"/>
            <a:ext cx="1440160" cy="918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cs typeface="2  Zar" pitchFamily="2" charset="-78"/>
              </a:rPr>
              <a:t>سلب مالکیت</a:t>
            </a:r>
            <a:endParaRPr lang="fa-IR" sz="2000" dirty="0">
              <a:solidFill>
                <a:prstClr val="white"/>
              </a:solidFill>
              <a:cs typeface="2  Zar" pitchFamily="2" charset="-78"/>
            </a:endParaRPr>
          </a:p>
        </p:txBody>
      </p:sp>
      <p:cxnSp>
        <p:nvCxnSpPr>
          <p:cNvPr id="73" name="Straight Connector 72"/>
          <p:cNvCxnSpPr>
            <a:endCxn id="70" idx="3"/>
          </p:cNvCxnSpPr>
          <p:nvPr/>
        </p:nvCxnSpPr>
        <p:spPr>
          <a:xfrm flipH="1">
            <a:off x="6120003" y="6120548"/>
            <a:ext cx="12702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2"/>
            <a:endCxn id="33" idx="0"/>
          </p:cNvCxnSpPr>
          <p:nvPr/>
        </p:nvCxnSpPr>
        <p:spPr>
          <a:xfrm>
            <a:off x="2447595" y="1731919"/>
            <a:ext cx="40992" cy="902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3" idx="2"/>
          </p:cNvCxnSpPr>
          <p:nvPr/>
        </p:nvCxnSpPr>
        <p:spPr>
          <a:xfrm>
            <a:off x="2488588" y="3222424"/>
            <a:ext cx="27509" cy="2438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45" idx="1"/>
          </p:cNvCxnSpPr>
          <p:nvPr/>
        </p:nvCxnSpPr>
        <p:spPr>
          <a:xfrm>
            <a:off x="2509631" y="4613184"/>
            <a:ext cx="418020" cy="3999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607966"/>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24467" y="642938"/>
            <a:ext cx="11696700" cy="1357312"/>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fontAlgn="base">
              <a:lnSpc>
                <a:spcPct val="150000"/>
              </a:lnSpc>
              <a:buClr>
                <a:srgbClr val="2DA2BF"/>
              </a:buClr>
              <a:buFontTx/>
              <a:buNone/>
              <a:defRPr/>
            </a:pPr>
            <a:r>
              <a:rPr lang="fa-IR" sz="4400" b="1" dirty="0" smtClean="0">
                <a:solidFill>
                  <a:srgbClr val="39639D">
                    <a:lumMod val="75000"/>
                  </a:srgbClr>
                </a:solidFill>
                <a:effectLst>
                  <a:outerShdw blurRad="38100" dist="38100" dir="2700000" algn="tl">
                    <a:srgbClr val="000000">
                      <a:alpha val="43137"/>
                    </a:srgbClr>
                  </a:outerShdw>
                </a:effectLst>
                <a:cs typeface="Titr" pitchFamily="2" charset="-78"/>
              </a:rPr>
              <a:t>اعتبارسنجي خارجي</a:t>
            </a:r>
          </a:p>
          <a:p>
            <a:pPr algn="ctr" fontAlgn="base">
              <a:lnSpc>
                <a:spcPct val="150000"/>
              </a:lnSpc>
              <a:buClr>
                <a:srgbClr val="2DA2BF"/>
              </a:buClr>
              <a:buFontTx/>
              <a:buNone/>
              <a:defRPr/>
            </a:pPr>
            <a:endParaRPr lang="fa-IR" sz="1800" b="1" dirty="0" smtClean="0">
              <a:solidFill>
                <a:srgbClr val="39639D">
                  <a:lumMod val="75000"/>
                </a:srgbClr>
              </a:solidFill>
              <a:effectLst>
                <a:outerShdw blurRad="38100" dist="38100" dir="2700000" algn="tl">
                  <a:srgbClr val="000000">
                    <a:alpha val="43137"/>
                  </a:srgbClr>
                </a:outerShdw>
              </a:effectLst>
              <a:cs typeface="Titr" pitchFamily="2" charset="-78"/>
            </a:endParaRPr>
          </a:p>
        </p:txBody>
      </p:sp>
      <p:sp>
        <p:nvSpPr>
          <p:cNvPr id="3" name="Rectangle 2"/>
          <p:cNvSpPr/>
          <p:nvPr/>
        </p:nvSpPr>
        <p:spPr>
          <a:xfrm>
            <a:off x="1024469" y="2270129"/>
            <a:ext cx="10473267" cy="2862322"/>
          </a:xfrm>
          <a:prstGeom prst="rect">
            <a:avLst/>
          </a:prstGeom>
        </p:spPr>
        <p:txBody>
          <a:bodyPr wrap="square">
            <a:spAutoFit/>
          </a:bodyPr>
          <a:lstStyle/>
          <a:p>
            <a:pPr algn="just" rtl="1" fontAlgn="base">
              <a:lnSpc>
                <a:spcPct val="150000"/>
              </a:lnSpc>
              <a:spcBef>
                <a:spcPct val="0"/>
              </a:spcBef>
              <a:spcAft>
                <a:spcPct val="0"/>
              </a:spcAft>
              <a:defRPr/>
            </a:pPr>
            <a:r>
              <a:rPr lang="fa-IR" sz="3000" b="1" dirty="0">
                <a:solidFill>
                  <a:srgbClr val="003399"/>
                </a:solidFill>
                <a:effectLst>
                  <a:outerShdw blurRad="38100" dist="38100" dir="2700000" algn="tl">
                    <a:srgbClr val="000000">
                      <a:alpha val="43137"/>
                    </a:srgbClr>
                  </a:outerShdw>
                </a:effectLst>
                <a:latin typeface="Arial" pitchFamily="34" charset="0"/>
                <a:cs typeface="Titr" pitchFamily="2" charset="-78"/>
              </a:rPr>
              <a:t>سنجش اعتبار خريدار خارجي از طريق موسسات اعتبارسنجي در سراسر دنيا انجام مي پذيرد و با استفاده از الگوي اعتبارسنجي صندوق و لحاظ نمودن فاكتورهاي مختلفي چون توانايي مالي خريدار،  زمينه فعاليت و... منجر به تعيين سقف اعتباري وي مي گردد.</a:t>
            </a:r>
            <a:endParaRPr lang="en-US" sz="3000" b="1" dirty="0">
              <a:solidFill>
                <a:srgbClr val="003399"/>
              </a:solidFill>
              <a:effectLst>
                <a:outerShdw blurRad="38100" dist="38100" dir="2700000" algn="tl">
                  <a:srgbClr val="000000">
                    <a:alpha val="43137"/>
                  </a:srgbClr>
                </a:outerShdw>
              </a:effectLst>
              <a:latin typeface="Arial" pitchFamily="34" charset="0"/>
              <a:cs typeface="Titr" pitchFamily="2" charset="-78"/>
            </a:endParaRPr>
          </a:p>
        </p:txBody>
      </p:sp>
    </p:spTree>
    <p:extLst>
      <p:ext uri="{BB962C8B-B14F-4D97-AF65-F5344CB8AC3E}">
        <p14:creationId xmlns:p14="http://schemas.microsoft.com/office/powerpoint/2010/main" val="15752707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390651" y="1023938"/>
            <a:ext cx="10363200" cy="4967287"/>
            <a:chOff x="1042988" y="1023938"/>
            <a:chExt cx="7772400" cy="4967287"/>
          </a:xfrm>
        </p:grpSpPr>
        <p:sp>
          <p:nvSpPr>
            <p:cNvPr id="2" name="Content Placeholder 4"/>
            <p:cNvSpPr txBox="1">
              <a:spLocks/>
            </p:cNvSpPr>
            <p:nvPr/>
          </p:nvSpPr>
          <p:spPr>
            <a:xfrm>
              <a:off x="1042988" y="3055938"/>
              <a:ext cx="7772400" cy="2935287"/>
            </a:xfrm>
            <a:prstGeom prst="rect">
              <a:avLst/>
            </a:prstGeom>
          </p:spPr>
          <p:txBody>
            <a:bodyPr>
              <a:sp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fontAlgn="base">
                <a:lnSpc>
                  <a:spcPct val="150000"/>
                </a:lnSpc>
                <a:buClr>
                  <a:prstClr val="black"/>
                </a:buClr>
                <a:buSzPct val="120000"/>
                <a:buFontTx/>
                <a:buChar char="-"/>
              </a:pPr>
              <a:r>
                <a:rPr lang="fa-IR" altLang="fa-IR" sz="2800" b="1" smtClean="0">
                  <a:solidFill>
                    <a:srgbClr val="003399"/>
                  </a:solidFill>
                  <a:latin typeface="Times New Roman" pitchFamily="18" charset="0"/>
                  <a:cs typeface="Titr" pitchFamily="2" charset="-78"/>
                </a:rPr>
                <a:t>اطلاعات مالی کامل</a:t>
              </a:r>
            </a:p>
            <a:p>
              <a:pPr algn="just" fontAlgn="base">
                <a:lnSpc>
                  <a:spcPct val="150000"/>
                </a:lnSpc>
                <a:buClr>
                  <a:prstClr val="black"/>
                </a:buClr>
                <a:buSzPct val="120000"/>
                <a:buFontTx/>
                <a:buChar char="-"/>
              </a:pPr>
              <a:r>
                <a:rPr lang="fa-IR" altLang="fa-IR" sz="2800" b="1" smtClean="0">
                  <a:solidFill>
                    <a:srgbClr val="003399"/>
                  </a:solidFill>
                  <a:latin typeface="Times New Roman" pitchFamily="18" charset="0"/>
                  <a:cs typeface="Titr" pitchFamily="2" charset="-78"/>
                </a:rPr>
                <a:t>اطلاعات فروش سالیانه</a:t>
              </a:r>
            </a:p>
            <a:p>
              <a:pPr algn="just" fontAlgn="base">
                <a:lnSpc>
                  <a:spcPct val="150000"/>
                </a:lnSpc>
                <a:buClr>
                  <a:prstClr val="black"/>
                </a:buClr>
                <a:buSzPct val="120000"/>
                <a:buFontTx/>
                <a:buChar char="-"/>
              </a:pPr>
              <a:r>
                <a:rPr lang="fa-IR" altLang="fa-IR" sz="2800" b="1" smtClean="0">
                  <a:solidFill>
                    <a:srgbClr val="003399"/>
                  </a:solidFill>
                  <a:latin typeface="Times New Roman" pitchFamily="18" charset="0"/>
                  <a:cs typeface="Titr" pitchFamily="2" charset="-78"/>
                </a:rPr>
                <a:t>بدون اطلاعات مالی </a:t>
              </a:r>
            </a:p>
            <a:p>
              <a:pPr algn="just" fontAlgn="base">
                <a:lnSpc>
                  <a:spcPct val="150000"/>
                </a:lnSpc>
                <a:buClr>
                  <a:prstClr val="black"/>
                </a:buClr>
                <a:buSzPct val="120000"/>
                <a:buFontTx/>
                <a:buChar char="-"/>
              </a:pPr>
              <a:r>
                <a:rPr lang="fa-IR" altLang="fa-IR" sz="2800" b="1" smtClean="0">
                  <a:solidFill>
                    <a:srgbClr val="003399"/>
                  </a:solidFill>
                  <a:latin typeface="Times New Roman" pitchFamily="18" charset="0"/>
                  <a:cs typeface="Titr" pitchFamily="2" charset="-78"/>
                </a:rPr>
                <a:t>سابقه پرداخت مثبت</a:t>
              </a:r>
              <a:endParaRPr lang="fa-IR" altLang="fa-IR" sz="2800" b="1" dirty="0" smtClean="0">
                <a:solidFill>
                  <a:srgbClr val="003399"/>
                </a:solidFill>
                <a:latin typeface="Times New Roman" pitchFamily="18" charset="0"/>
                <a:cs typeface="Titr" pitchFamily="2" charset="-78"/>
              </a:endParaRPr>
            </a:p>
          </p:txBody>
        </p:sp>
        <p:sp>
          <p:nvSpPr>
            <p:cNvPr id="3" name="Rectangle 2"/>
            <p:cNvSpPr txBox="1">
              <a:spLocks noChangeArrowheads="1"/>
            </p:cNvSpPr>
            <p:nvPr/>
          </p:nvSpPr>
          <p:spPr bwMode="auto">
            <a:xfrm>
              <a:off x="2433638" y="1023938"/>
              <a:ext cx="5883275" cy="685800"/>
            </a:xfrm>
            <a:prstGeom prst="rect">
              <a:avLst/>
            </a:prstGeom>
            <a:noFill/>
            <a:ln>
              <a:noFill/>
              <a:miter lim="800000"/>
              <a:headEnd/>
              <a:tailEnd/>
            </a:ln>
          </p:spPr>
          <p:txBody>
            <a:bodyPr rtlCol="1" anchor="ctr"/>
            <a:lstStyle/>
            <a:p>
              <a:pPr algn="ctr">
                <a:spcBef>
                  <a:spcPct val="0"/>
                </a:spcBef>
                <a:defRPr/>
              </a:pPr>
              <a:r>
                <a:rPr lang="fa-IR" sz="4000" b="1" dirty="0">
                  <a:solidFill>
                    <a:srgbClr val="39639D">
                      <a:lumMod val="75000"/>
                    </a:srgbClr>
                  </a:solidFill>
                  <a:effectLst>
                    <a:outerShdw blurRad="38100" dist="38100" dir="2700000" algn="tl">
                      <a:srgbClr val="000000">
                        <a:alpha val="43137"/>
                      </a:srgbClr>
                    </a:outerShdw>
                  </a:effectLst>
                  <a:cs typeface="Titr" pitchFamily="2" charset="-78"/>
                </a:rPr>
                <a:t>رتبه بندی خريدار خارجي</a:t>
              </a:r>
              <a:endParaRPr lang="en-US" sz="4000" b="1" dirty="0">
                <a:solidFill>
                  <a:srgbClr val="39639D">
                    <a:lumMod val="75000"/>
                  </a:srgbClr>
                </a:solidFill>
                <a:effectLst>
                  <a:outerShdw blurRad="38100" dist="38100" dir="2700000" algn="tl">
                    <a:srgbClr val="000000">
                      <a:alpha val="43137"/>
                    </a:srgbClr>
                  </a:outerShdw>
                </a:effectLst>
                <a:cs typeface="Titr" pitchFamily="2" charset="-78"/>
              </a:endParaRPr>
            </a:p>
          </p:txBody>
        </p:sp>
        <p:sp>
          <p:nvSpPr>
            <p:cNvPr id="4" name="Rectangle 3"/>
            <p:cNvSpPr/>
            <p:nvPr/>
          </p:nvSpPr>
          <p:spPr>
            <a:xfrm>
              <a:off x="2519982" y="1936625"/>
              <a:ext cx="513602" cy="923330"/>
            </a:xfrm>
            <a:prstGeom prst="rect">
              <a:avLst/>
            </a:prstGeom>
            <a:noFill/>
            <a:ln>
              <a:noFill/>
            </a:ln>
          </p:spPr>
          <p:txBody>
            <a:bodyPr wrap="none">
              <a:spAutoFit/>
            </a:bodyPr>
            <a:lstStyle/>
            <a:p>
              <a:pPr algn="ctr" fontAlgn="base">
                <a:spcBef>
                  <a:spcPct val="0"/>
                </a:spcBef>
                <a:spcAft>
                  <a:spcPct val="0"/>
                </a:spcAft>
                <a:defRPr/>
              </a:pPr>
              <a:r>
                <a:rPr lang="en-US" sz="5400" b="1" dirty="0">
                  <a:ln w="12700">
                    <a:solidFill>
                      <a:prstClr val="white"/>
                    </a:solidFill>
                    <a:prstDash val="solid"/>
                  </a:ln>
                  <a:solidFill>
                    <a:srgbClr val="DEF5FA">
                      <a:tint val="85000"/>
                      <a:satMod val="155000"/>
                    </a:srgbClr>
                  </a:solidFill>
                  <a:effectLst>
                    <a:outerShdw blurRad="41275" dist="20320" dir="1800000" algn="tl" rotWithShape="0">
                      <a:srgbClr val="000000">
                        <a:alpha val="40000"/>
                      </a:srgbClr>
                    </a:outerShdw>
                  </a:effectLst>
                  <a:latin typeface="Arial" pitchFamily="34" charset="0"/>
                  <a:cs typeface="Arial" pitchFamily="34" charset="0"/>
                </a:rPr>
                <a:t>A</a:t>
              </a:r>
            </a:p>
          </p:txBody>
        </p:sp>
        <p:sp>
          <p:nvSpPr>
            <p:cNvPr id="5" name="Rectangle 4"/>
            <p:cNvSpPr/>
            <p:nvPr/>
          </p:nvSpPr>
          <p:spPr>
            <a:xfrm>
              <a:off x="3789841" y="2132337"/>
              <a:ext cx="513602" cy="923330"/>
            </a:xfrm>
            <a:prstGeom prst="rect">
              <a:avLst/>
            </a:prstGeom>
            <a:noFill/>
          </p:spPr>
          <p:txBody>
            <a:bodyPr wrap="none">
              <a:spAutoFit/>
            </a:bodyPr>
            <a:lstStyle/>
            <a:p>
              <a:pPr algn="ctr" fontAlgn="base">
                <a:spcBef>
                  <a:spcPct val="0"/>
                </a:spcBef>
                <a:spcAft>
                  <a:spcPct val="0"/>
                </a:spcAft>
                <a:defRPr/>
              </a:pPr>
              <a:r>
                <a:rPr lang="en-US" sz="5400" b="1" dirty="0">
                  <a:ln w="18000">
                    <a:solidFill>
                      <a:srgbClr val="DA1F28">
                        <a:satMod val="140000"/>
                      </a:srgbClr>
                    </a:solidFill>
                    <a:prstDash val="solid"/>
                    <a:miter lim="800000"/>
                  </a:ln>
                  <a:solidFill>
                    <a:srgbClr val="C00000"/>
                  </a:solidFill>
                  <a:effectLst>
                    <a:outerShdw blurRad="25500" dist="23000" dir="7020000" algn="tl">
                      <a:srgbClr val="000000">
                        <a:alpha val="50000"/>
                      </a:srgbClr>
                    </a:outerShdw>
                  </a:effectLst>
                  <a:latin typeface="Arial" pitchFamily="34" charset="0"/>
                  <a:cs typeface="Arial" pitchFamily="34" charset="0"/>
                </a:rPr>
                <a:t>B</a:t>
              </a:r>
            </a:p>
          </p:txBody>
        </p:sp>
        <p:sp>
          <p:nvSpPr>
            <p:cNvPr id="6" name="Rectangle 5"/>
            <p:cNvSpPr/>
            <p:nvPr/>
          </p:nvSpPr>
          <p:spPr>
            <a:xfrm>
              <a:off x="5118598" y="1916832"/>
              <a:ext cx="513602" cy="923330"/>
            </a:xfrm>
            <a:prstGeom prst="rect">
              <a:avLst/>
            </a:prstGeom>
            <a:noFill/>
            <a:ln>
              <a:noFill/>
            </a:ln>
          </p:spPr>
          <p:txBody>
            <a:bodyPr wrap="none">
              <a:spAutoFit/>
            </a:bodyPr>
            <a:lstStyle/>
            <a:p>
              <a:pPr algn="ctr" fontAlgn="base">
                <a:spcBef>
                  <a:spcPct val="0"/>
                </a:spcBef>
                <a:spcAft>
                  <a:spcPct val="0"/>
                </a:spcAft>
                <a:defRPr/>
              </a:pPr>
              <a:r>
                <a:rPr lang="en-US" sz="5400" b="1" dirty="0">
                  <a:ln w="12700">
                    <a:solidFill>
                      <a:prstClr val="white"/>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C</a:t>
              </a:r>
            </a:p>
          </p:txBody>
        </p:sp>
        <p:sp>
          <p:nvSpPr>
            <p:cNvPr id="7" name="Rectangle 6"/>
            <p:cNvSpPr/>
            <p:nvPr/>
          </p:nvSpPr>
          <p:spPr>
            <a:xfrm>
              <a:off x="6457801" y="2132337"/>
              <a:ext cx="513602" cy="923330"/>
            </a:xfrm>
            <a:prstGeom prst="rect">
              <a:avLst/>
            </a:prstGeom>
            <a:noFill/>
            <a:ln>
              <a:noFill/>
            </a:ln>
          </p:spPr>
          <p:txBody>
            <a:bodyPr wrap="none">
              <a:spAutoFit/>
            </a:bodyPr>
            <a:lstStyle/>
            <a:p>
              <a:pPr algn="ctr" fontAlgn="base">
                <a:spcBef>
                  <a:spcPct val="0"/>
                </a:spcBef>
                <a:spcAft>
                  <a:spcPct val="0"/>
                </a:spcAft>
                <a:defRPr/>
              </a:pPr>
              <a:r>
                <a:rPr lang="en-US" sz="5400" b="1" dirty="0">
                  <a:ln w="12700">
                    <a:solidFill>
                      <a:prstClr val="white"/>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t>D</a:t>
              </a:r>
            </a:p>
          </p:txBody>
        </p:sp>
        <p:sp>
          <p:nvSpPr>
            <p:cNvPr id="8" name="Rectangle 7"/>
            <p:cNvSpPr/>
            <p:nvPr/>
          </p:nvSpPr>
          <p:spPr>
            <a:xfrm>
              <a:off x="7731639" y="1936625"/>
              <a:ext cx="484748" cy="923330"/>
            </a:xfrm>
            <a:prstGeom prst="rect">
              <a:avLst/>
            </a:prstGeom>
            <a:noFill/>
            <a:ln>
              <a:noFill/>
            </a:ln>
          </p:spPr>
          <p:txBody>
            <a:bodyPr wrap="none">
              <a:spAutoFit/>
            </a:bodyPr>
            <a:lstStyle/>
            <a:p>
              <a:pPr algn="ctr" fontAlgn="base">
                <a:spcBef>
                  <a:spcPct val="0"/>
                </a:spcBef>
                <a:spcAft>
                  <a:spcPct val="0"/>
                </a:spcAft>
                <a:defRPr/>
              </a:pPr>
              <a:r>
                <a:rPr lang="en-US" sz="5400" b="1" dirty="0">
                  <a:ln w="12700">
                    <a:solidFill>
                      <a:prstClr val="white"/>
                    </a:solidFill>
                    <a:prstDash val="solid"/>
                  </a:ln>
                  <a:solidFill>
                    <a:srgbClr val="BB1FA8"/>
                  </a:solidFill>
                  <a:effectLst>
                    <a:outerShdw blurRad="41275" dist="20320" dir="1800000" algn="tl" rotWithShape="0">
                      <a:srgbClr val="000000">
                        <a:alpha val="40000"/>
                      </a:srgbClr>
                    </a:outerShdw>
                  </a:effectLst>
                  <a:latin typeface="Arial" pitchFamily="34" charset="0"/>
                  <a:cs typeface="Arial" pitchFamily="34" charset="0"/>
                </a:rPr>
                <a:t>E</a:t>
              </a:r>
            </a:p>
          </p:txBody>
        </p:sp>
      </p:grpSp>
    </p:spTree>
    <p:extLst>
      <p:ext uri="{BB962C8B-B14F-4D97-AF65-F5344CB8AC3E}">
        <p14:creationId xmlns:p14="http://schemas.microsoft.com/office/powerpoint/2010/main" val="42051993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ight Arrow 24"/>
          <p:cNvSpPr/>
          <p:nvPr/>
        </p:nvSpPr>
        <p:spPr>
          <a:xfrm rot="10800000" flipH="1">
            <a:off x="3407724" y="5828983"/>
            <a:ext cx="919239" cy="510161"/>
          </a:xfrm>
          <a:prstGeom prst="rightArrow">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3" name="Right Arrow 22"/>
          <p:cNvSpPr/>
          <p:nvPr/>
        </p:nvSpPr>
        <p:spPr>
          <a:xfrm rot="10800000" flipH="1">
            <a:off x="5519963" y="4935101"/>
            <a:ext cx="919239" cy="510161"/>
          </a:xfrm>
          <a:prstGeom prst="rightArrow">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0" name="Right Arrow 19"/>
          <p:cNvSpPr/>
          <p:nvPr/>
        </p:nvSpPr>
        <p:spPr>
          <a:xfrm rot="10800000">
            <a:off x="5327915" y="3212976"/>
            <a:ext cx="864096" cy="510161"/>
          </a:xfrm>
          <a:prstGeom prst="rightArrow">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17" name="Right Arrow 16"/>
          <p:cNvSpPr/>
          <p:nvPr/>
        </p:nvSpPr>
        <p:spPr>
          <a:xfrm rot="10991924">
            <a:off x="7229823" y="2366603"/>
            <a:ext cx="864096" cy="510161"/>
          </a:xfrm>
          <a:prstGeom prst="rightArrow">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14" name="Right Arrow 13"/>
          <p:cNvSpPr/>
          <p:nvPr/>
        </p:nvSpPr>
        <p:spPr>
          <a:xfrm rot="10800000">
            <a:off x="9168341" y="1493534"/>
            <a:ext cx="864096" cy="510161"/>
          </a:xfrm>
          <a:prstGeom prst="rightArrow">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3" name="Title 2"/>
          <p:cNvSpPr>
            <a:spLocks noGrp="1"/>
          </p:cNvSpPr>
          <p:nvPr>
            <p:ph type="title"/>
          </p:nvPr>
        </p:nvSpPr>
        <p:spPr>
          <a:xfrm>
            <a:off x="815413" y="188640"/>
            <a:ext cx="10177131" cy="1152128"/>
          </a:xfrm>
        </p:spPr>
        <p:txBody>
          <a:bodyPr>
            <a:normAutofit/>
          </a:bodyPr>
          <a:lstStyle/>
          <a:p>
            <a:pPr algn="ctr"/>
            <a:r>
              <a:rPr lang="fa-IR" sz="3200" b="1" dirty="0" smtClean="0">
                <a:ln>
                  <a:solidFill>
                    <a:srgbClr val="002060"/>
                  </a:solidFill>
                </a:ln>
                <a:cs typeface="Titr" pitchFamily="2" charset="-78"/>
              </a:rPr>
              <a:t>پوششهای</a:t>
            </a:r>
            <a:r>
              <a:rPr lang="fa-IR" sz="3200" b="1" dirty="0">
                <a:ln>
                  <a:solidFill>
                    <a:srgbClr val="002060"/>
                  </a:solidFill>
                </a:ln>
                <a:cs typeface="Titr" pitchFamily="2" charset="-78"/>
              </a:rPr>
              <a:t> </a:t>
            </a:r>
            <a:r>
              <a:rPr lang="fa-IR" sz="3200" b="1" dirty="0" smtClean="0">
                <a:ln>
                  <a:solidFill>
                    <a:srgbClr val="002060"/>
                  </a:solidFill>
                </a:ln>
                <a:cs typeface="Titr" pitchFamily="2" charset="-78"/>
              </a:rPr>
              <a:t>بیمه ای میان و بلند مدت</a:t>
            </a:r>
            <a:r>
              <a:rPr lang="en-US" sz="3200" b="1" dirty="0" smtClean="0">
                <a:ln>
                  <a:solidFill>
                    <a:srgbClr val="002060"/>
                  </a:solidFill>
                </a:ln>
                <a:cs typeface="Titr" pitchFamily="2" charset="-78"/>
              </a:rPr>
              <a:t/>
            </a:r>
            <a:br>
              <a:rPr lang="en-US" sz="3200" b="1" dirty="0" smtClean="0">
                <a:ln>
                  <a:solidFill>
                    <a:srgbClr val="002060"/>
                  </a:solidFill>
                </a:ln>
                <a:cs typeface="Titr" pitchFamily="2" charset="-78"/>
              </a:rPr>
            </a:br>
            <a:endParaRPr lang="fa-IR" sz="3200" b="1" dirty="0">
              <a:ln>
                <a:solidFill>
                  <a:srgbClr val="002060"/>
                </a:solidFill>
              </a:ln>
              <a:cs typeface="Titr" pitchFamily="2" charset="-78"/>
            </a:endParaRPr>
          </a:p>
        </p:txBody>
      </p:sp>
      <p:sp>
        <p:nvSpPr>
          <p:cNvPr id="4" name="Hexagon 3"/>
          <p:cNvSpPr/>
          <p:nvPr/>
        </p:nvSpPr>
        <p:spPr>
          <a:xfrm>
            <a:off x="9748977" y="1195881"/>
            <a:ext cx="2400267" cy="1512168"/>
          </a:xfrm>
          <a:prstGeom prst="hexagon">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2000" dirty="0" smtClean="0">
                <a:solidFill>
                  <a:prstClr val="black"/>
                </a:solidFill>
                <a:cs typeface="2  Zar" pitchFamily="2" charset="-78"/>
              </a:rPr>
              <a:t>بیمه نامه خرید دین اسناد صادراتی</a:t>
            </a:r>
            <a:endParaRPr lang="fa-IR" sz="2000" dirty="0">
              <a:solidFill>
                <a:prstClr val="black"/>
              </a:solidFill>
              <a:cs typeface="2  Zar" pitchFamily="2" charset="-78"/>
            </a:endParaRPr>
          </a:p>
        </p:txBody>
      </p:sp>
      <p:sp>
        <p:nvSpPr>
          <p:cNvPr id="8" name="Hexagon 7"/>
          <p:cNvSpPr/>
          <p:nvPr/>
        </p:nvSpPr>
        <p:spPr>
          <a:xfrm>
            <a:off x="7811713" y="2135037"/>
            <a:ext cx="2400267" cy="1512168"/>
          </a:xfrm>
          <a:prstGeom prst="hexagon">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2000" dirty="0" smtClean="0">
                <a:solidFill>
                  <a:prstClr val="black"/>
                </a:solidFill>
                <a:cs typeface="2  Zar" pitchFamily="2" charset="-78"/>
              </a:rPr>
              <a:t>ضمانت نامه اعتبار خریدار</a:t>
            </a:r>
            <a:endParaRPr lang="fa-IR" sz="2000" dirty="0">
              <a:solidFill>
                <a:prstClr val="black"/>
              </a:solidFill>
              <a:cs typeface="2  Zar" pitchFamily="2" charset="-78"/>
            </a:endParaRPr>
          </a:p>
        </p:txBody>
      </p:sp>
      <p:sp>
        <p:nvSpPr>
          <p:cNvPr id="9" name="Hexagon 8"/>
          <p:cNvSpPr/>
          <p:nvPr/>
        </p:nvSpPr>
        <p:spPr>
          <a:xfrm>
            <a:off x="5799910" y="3047603"/>
            <a:ext cx="2408351" cy="1512168"/>
          </a:xfrm>
          <a:prstGeom prst="hexagon">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2000" dirty="0">
                <a:solidFill>
                  <a:prstClr val="black"/>
                </a:solidFill>
                <a:cs typeface="2  Zar" pitchFamily="2" charset="-78"/>
              </a:rPr>
              <a:t>بیمه نامه پوشش ریسکهای سیاسی سرمایه گذاری </a:t>
            </a:r>
          </a:p>
        </p:txBody>
      </p:sp>
      <p:sp>
        <p:nvSpPr>
          <p:cNvPr id="10" name="Hexagon 9"/>
          <p:cNvSpPr/>
          <p:nvPr/>
        </p:nvSpPr>
        <p:spPr>
          <a:xfrm>
            <a:off x="3503713" y="4005064"/>
            <a:ext cx="2400267" cy="1512168"/>
          </a:xfrm>
          <a:prstGeom prst="hexagon">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2000" dirty="0">
                <a:solidFill>
                  <a:prstClr val="black"/>
                </a:solidFill>
                <a:cs typeface="2  Zar" pitchFamily="2" charset="-78"/>
              </a:rPr>
              <a:t>بیمه نامه خاص صادرات محور</a:t>
            </a:r>
          </a:p>
        </p:txBody>
      </p:sp>
      <p:sp>
        <p:nvSpPr>
          <p:cNvPr id="11" name="Hexagon 10"/>
          <p:cNvSpPr/>
          <p:nvPr/>
        </p:nvSpPr>
        <p:spPr>
          <a:xfrm>
            <a:off x="1391477" y="4855052"/>
            <a:ext cx="2400267" cy="1512168"/>
          </a:xfrm>
          <a:prstGeom prst="hexagon">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2000" dirty="0">
                <a:solidFill>
                  <a:prstClr val="black"/>
                </a:solidFill>
                <a:cs typeface="2  Zar" pitchFamily="2" charset="-78"/>
              </a:rPr>
              <a:t>ضمانت نامه های </a:t>
            </a:r>
            <a:r>
              <a:rPr lang="fa-IR" sz="2000" dirty="0" smtClean="0">
                <a:solidFill>
                  <a:prstClr val="black"/>
                </a:solidFill>
                <a:cs typeface="2  Zar" pitchFamily="2" charset="-78"/>
              </a:rPr>
              <a:t>مبنتی بر قرارداد</a:t>
            </a:r>
            <a:endParaRPr lang="fa-IR" sz="2000" dirty="0">
              <a:solidFill>
                <a:prstClr val="black"/>
              </a:solidFill>
              <a:cs typeface="2  Zar" pitchFamily="2" charset="-78"/>
            </a:endParaRPr>
          </a:p>
        </p:txBody>
      </p:sp>
      <p:sp>
        <p:nvSpPr>
          <p:cNvPr id="13" name="TextBox 12"/>
          <p:cNvSpPr txBox="1"/>
          <p:nvPr/>
        </p:nvSpPr>
        <p:spPr>
          <a:xfrm>
            <a:off x="335360" y="1486525"/>
            <a:ext cx="8784976" cy="400110"/>
          </a:xfrm>
          <a:prstGeom prst="rect">
            <a:avLst/>
          </a:prstGeom>
          <a:noFill/>
          <a:ln>
            <a:noFill/>
          </a:ln>
        </p:spPr>
        <p:txBody>
          <a:bodyPr wrap="square" rtlCol="1">
            <a:spAutoFit/>
          </a:bodyPr>
          <a:lstStyle/>
          <a:p>
            <a:pPr algn="ctr" fontAlgn="base">
              <a:spcBef>
                <a:spcPct val="0"/>
              </a:spcBef>
              <a:spcAft>
                <a:spcPct val="0"/>
              </a:spcAft>
            </a:pPr>
            <a:r>
              <a:rPr lang="fa-IR" sz="2000" dirty="0">
                <a:solidFill>
                  <a:prstClr val="black"/>
                </a:solidFill>
                <a:cs typeface="2  Zar" pitchFamily="2" charset="-78"/>
              </a:rPr>
              <a:t>پوشش ریسک عدم پرداخت  دیون خریدارای شده از سوی بانکهای عامل ایرانی ناشی از صادرات کالا و خدمات</a:t>
            </a:r>
            <a:r>
              <a:rPr lang="fa-IR" sz="2000" b="1" dirty="0" smtClean="0">
                <a:ln w="18415" cmpd="sng">
                  <a:solidFill>
                    <a:srgbClr val="FFFFFF"/>
                  </a:solidFill>
                  <a:prstDash val="solid"/>
                </a:ln>
                <a:solidFill>
                  <a:srgbClr val="39639D">
                    <a:lumMod val="50000"/>
                  </a:srgbClr>
                </a:solidFill>
                <a:effectLst>
                  <a:outerShdw blurRad="63500" dir="3600000" algn="tl" rotWithShape="0">
                    <a:srgbClr val="000000">
                      <a:alpha val="70000"/>
                    </a:srgbClr>
                  </a:outerShdw>
                </a:effectLst>
                <a:latin typeface="Arial" pitchFamily="34" charset="0"/>
                <a:cs typeface="2  Zar" pitchFamily="2" charset="-78"/>
              </a:rPr>
              <a:t> </a:t>
            </a:r>
            <a:endParaRPr lang="fa-IR" sz="2000" b="1" dirty="0">
              <a:ln w="18415" cmpd="sng">
                <a:solidFill>
                  <a:srgbClr val="FFFFFF"/>
                </a:solidFill>
                <a:prstDash val="solid"/>
              </a:ln>
              <a:solidFill>
                <a:srgbClr val="39639D">
                  <a:lumMod val="50000"/>
                </a:srgbClr>
              </a:solidFill>
              <a:effectLst>
                <a:outerShdw blurRad="63500" dir="3600000" algn="tl" rotWithShape="0">
                  <a:srgbClr val="000000">
                    <a:alpha val="70000"/>
                  </a:srgbClr>
                </a:outerShdw>
              </a:effectLst>
              <a:latin typeface="Arial" pitchFamily="34" charset="0"/>
              <a:cs typeface="2  Zar" pitchFamily="2" charset="-78"/>
            </a:endParaRPr>
          </a:p>
        </p:txBody>
      </p:sp>
      <p:sp>
        <p:nvSpPr>
          <p:cNvPr id="16" name="TextBox 15"/>
          <p:cNvSpPr txBox="1"/>
          <p:nvPr/>
        </p:nvSpPr>
        <p:spPr>
          <a:xfrm>
            <a:off x="-184909" y="2132869"/>
            <a:ext cx="7385033" cy="707886"/>
          </a:xfrm>
          <a:prstGeom prst="rect">
            <a:avLst/>
          </a:prstGeom>
          <a:noFill/>
          <a:ln>
            <a:noFill/>
          </a:ln>
        </p:spPr>
        <p:txBody>
          <a:bodyPr wrap="square" rtlCol="1">
            <a:spAutoFit/>
          </a:bodyPr>
          <a:lstStyle/>
          <a:p>
            <a:pPr algn="ctr" fontAlgn="base">
              <a:spcBef>
                <a:spcPct val="0"/>
              </a:spcBef>
              <a:spcAft>
                <a:spcPct val="0"/>
              </a:spcAft>
            </a:pPr>
            <a:r>
              <a:rPr lang="fa-IR" altLang="fa-IR" sz="2000" dirty="0">
                <a:solidFill>
                  <a:prstClr val="black"/>
                </a:solidFill>
                <a:cs typeface="2  Zar" pitchFamily="2" charset="-78"/>
              </a:rPr>
              <a:t>پوشش ریسک عدم بازپرداخت اقساط تامین مالی طرح های صادراتی (کالا/ خدمات) صادرکنندگان/ پیمانکاران ایرانی در خارج از کشور توسط بانکهای ایرانی</a:t>
            </a:r>
            <a:endParaRPr lang="fa-IR" sz="2000" dirty="0">
              <a:solidFill>
                <a:prstClr val="black"/>
              </a:solidFill>
              <a:cs typeface="2  Zar" pitchFamily="2" charset="-78"/>
            </a:endParaRPr>
          </a:p>
        </p:txBody>
      </p:sp>
      <p:sp>
        <p:nvSpPr>
          <p:cNvPr id="18" name="TextBox 17"/>
          <p:cNvSpPr txBox="1"/>
          <p:nvPr/>
        </p:nvSpPr>
        <p:spPr>
          <a:xfrm>
            <a:off x="126469" y="3212976"/>
            <a:ext cx="5009424" cy="400110"/>
          </a:xfrm>
          <a:prstGeom prst="rect">
            <a:avLst/>
          </a:prstGeom>
          <a:noFill/>
          <a:ln>
            <a:noFill/>
          </a:ln>
        </p:spPr>
        <p:txBody>
          <a:bodyPr wrap="square" rtlCol="1">
            <a:spAutoFit/>
          </a:bodyPr>
          <a:lstStyle/>
          <a:p>
            <a:pPr algn="ctr" fontAlgn="base">
              <a:spcBef>
                <a:spcPct val="0"/>
              </a:spcBef>
              <a:spcAft>
                <a:spcPct val="0"/>
              </a:spcAft>
            </a:pPr>
            <a:r>
              <a:rPr lang="fa-IR" altLang="fa-IR" sz="2000" dirty="0">
                <a:solidFill>
                  <a:prstClr val="black"/>
                </a:solidFill>
                <a:cs typeface="2  Zar" pitchFamily="2" charset="-78"/>
              </a:rPr>
              <a:t>پوشش ریسکهای سیاسی سرمایه گذاری ایرانیان در خارج از کشور</a:t>
            </a:r>
            <a:endParaRPr lang="fa-IR" sz="2000" dirty="0">
              <a:solidFill>
                <a:prstClr val="black"/>
              </a:solidFill>
              <a:cs typeface="2  Zar" pitchFamily="2" charset="-78"/>
            </a:endParaRPr>
          </a:p>
        </p:txBody>
      </p:sp>
      <p:sp>
        <p:nvSpPr>
          <p:cNvPr id="21" name="TextBox 20"/>
          <p:cNvSpPr txBox="1"/>
          <p:nvPr/>
        </p:nvSpPr>
        <p:spPr>
          <a:xfrm>
            <a:off x="6192011" y="4728073"/>
            <a:ext cx="5752824" cy="1015663"/>
          </a:xfrm>
          <a:prstGeom prst="rect">
            <a:avLst/>
          </a:prstGeom>
          <a:noFill/>
          <a:ln>
            <a:noFill/>
          </a:ln>
        </p:spPr>
        <p:txBody>
          <a:bodyPr wrap="square" rtlCol="1">
            <a:spAutoFit/>
          </a:bodyPr>
          <a:lstStyle/>
          <a:p>
            <a:pPr algn="ctr" fontAlgn="base">
              <a:spcBef>
                <a:spcPct val="0"/>
              </a:spcBef>
              <a:spcAft>
                <a:spcPct val="0"/>
              </a:spcAft>
            </a:pPr>
            <a:r>
              <a:rPr lang="fa-IR" altLang="fa-IR" sz="2000" dirty="0">
                <a:solidFill>
                  <a:prstClr val="black"/>
                </a:solidFill>
                <a:cs typeface="2  Zar" pitchFamily="2" charset="-78"/>
              </a:rPr>
              <a:t>پوشش تامین مالی پروژه های صادرات محور داخلی از طریق ارائه ضمانت نامه اعتبار خاص به تامین مالی کنندگان داخلی و خارجی و یا صدوربیمه مشترک با موسسات همتای خارجی و یا ارائه بیمه اتکایی</a:t>
            </a:r>
            <a:endParaRPr lang="fa-IR" sz="2000" dirty="0">
              <a:solidFill>
                <a:prstClr val="black"/>
              </a:solidFill>
              <a:cs typeface="2  Zar" pitchFamily="2" charset="-78"/>
            </a:endParaRPr>
          </a:p>
        </p:txBody>
      </p:sp>
      <p:sp>
        <p:nvSpPr>
          <p:cNvPr id="24" name="TextBox 23"/>
          <p:cNvSpPr txBox="1"/>
          <p:nvPr/>
        </p:nvSpPr>
        <p:spPr>
          <a:xfrm>
            <a:off x="4443385" y="5996583"/>
            <a:ext cx="7008779" cy="707886"/>
          </a:xfrm>
          <a:prstGeom prst="rect">
            <a:avLst/>
          </a:prstGeom>
          <a:noFill/>
          <a:ln>
            <a:noFill/>
          </a:ln>
        </p:spPr>
        <p:txBody>
          <a:bodyPr wrap="square" rtlCol="1">
            <a:spAutoFit/>
          </a:bodyPr>
          <a:lstStyle/>
          <a:p>
            <a:pPr algn="ctr" fontAlgn="base">
              <a:spcBef>
                <a:spcPct val="0"/>
              </a:spcBef>
              <a:spcAft>
                <a:spcPct val="0"/>
              </a:spcAft>
            </a:pPr>
            <a:r>
              <a:rPr lang="fa-IR" sz="2000" dirty="0">
                <a:solidFill>
                  <a:prstClr val="black"/>
                </a:solidFill>
                <a:cs typeface="2  Zar" pitchFamily="2" charset="-78"/>
              </a:rPr>
              <a:t>سند تعهد آوری که به منظور  اجرای پروژه های صادراتی توسط پیمانکاران در خارج از کشور به نفع کارفرمایان صادر میگردد.</a:t>
            </a:r>
          </a:p>
        </p:txBody>
      </p:sp>
    </p:spTree>
    <p:extLst>
      <p:ext uri="{BB962C8B-B14F-4D97-AF65-F5344CB8AC3E}">
        <p14:creationId xmlns:p14="http://schemas.microsoft.com/office/powerpoint/2010/main" val="4199582396"/>
      </p:ext>
    </p:extLst>
  </p:cSld>
  <p:clrMapOvr>
    <a:masterClrMapping/>
  </p:clrMapOvr>
  <mc:AlternateContent xmlns:mc="http://schemas.openxmlformats.org/markup-compatibility/2006" xmlns:p14="http://schemas.microsoft.com/office/powerpoint/2010/main">
    <mc:Choice Requires="p14">
      <p:transition spd="slow" p14:dur="3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542308" y="670164"/>
            <a:ext cx="8640233" cy="809625"/>
          </a:xfrm>
          <a:prstGeom prst="round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895" rtl="1">
              <a:buNone/>
              <a:defRPr/>
            </a:pPr>
            <a:r>
              <a:rPr lang="fa-IR" sz="6000" dirty="0" smtClean="0">
                <a:ln w="19050">
                  <a:noFill/>
                </a:ln>
                <a:solidFill>
                  <a:schemeClr val="accent5">
                    <a:lumMod val="50000"/>
                  </a:schemeClr>
                </a:solidFill>
                <a:latin typeface="Nastaliq" panose="02020505000000020003" pitchFamily="18" charset="0"/>
                <a:cs typeface="Nastaliq" panose="02020505000000020003" pitchFamily="18" charset="0"/>
              </a:rPr>
              <a:t>کارکرد  صندوق</a:t>
            </a:r>
            <a:r>
              <a:rPr lang="fa-IR" sz="6000" dirty="0">
                <a:ln w="19050">
                  <a:noFill/>
                </a:ln>
                <a:solidFill>
                  <a:schemeClr val="accent5">
                    <a:lumMod val="50000"/>
                  </a:schemeClr>
                </a:solidFill>
                <a:latin typeface="Nastaliq" panose="02020505000000020003" pitchFamily="18" charset="0"/>
                <a:cs typeface="Nastaliq" panose="02020505000000020003" pitchFamily="18" charset="0"/>
              </a:rPr>
              <a:t>‏های ضمانت صادرات </a:t>
            </a:r>
            <a:r>
              <a:rPr lang="fa-IR" sz="6000" dirty="0" smtClean="0">
                <a:ln w="19050">
                  <a:noFill/>
                </a:ln>
                <a:solidFill>
                  <a:schemeClr val="accent5">
                    <a:lumMod val="50000"/>
                  </a:schemeClr>
                </a:solidFill>
                <a:latin typeface="Nastaliq" panose="02020505000000020003" pitchFamily="18" charset="0"/>
                <a:cs typeface="Nastaliq" panose="02020505000000020003" pitchFamily="18" charset="0"/>
              </a:rPr>
              <a:t>د ر </a:t>
            </a:r>
            <a:r>
              <a:rPr lang="fa-IR" sz="6000" dirty="0">
                <a:ln w="19050">
                  <a:noFill/>
                </a:ln>
                <a:solidFill>
                  <a:schemeClr val="accent5">
                    <a:lumMod val="50000"/>
                  </a:schemeClr>
                </a:solidFill>
                <a:latin typeface="Nastaliq" panose="02020505000000020003" pitchFamily="18" charset="0"/>
                <a:cs typeface="Nastaliq" panose="02020505000000020003" pitchFamily="18" charset="0"/>
              </a:rPr>
              <a:t>دنیا </a:t>
            </a:r>
            <a:endParaRPr lang="en-GB" sz="6000" dirty="0">
              <a:ln w="19050">
                <a:noFill/>
              </a:ln>
              <a:solidFill>
                <a:schemeClr val="accent5">
                  <a:lumMod val="50000"/>
                </a:schemeClr>
              </a:solidFill>
              <a:latin typeface="Nastaliq" panose="02020505000000020003" pitchFamily="18" charset="0"/>
              <a:cs typeface="Nastaliq" panose="02020505000000020003" pitchFamily="18" charset="0"/>
            </a:endParaRPr>
          </a:p>
        </p:txBody>
      </p:sp>
      <p:sp>
        <p:nvSpPr>
          <p:cNvPr id="19" name="Rounded Rectangle 12"/>
          <p:cNvSpPr/>
          <p:nvPr/>
        </p:nvSpPr>
        <p:spPr>
          <a:xfrm>
            <a:off x="642843" y="1671145"/>
            <a:ext cx="10754124" cy="4099034"/>
          </a:xfrm>
          <a:prstGeom prst="rect">
            <a:avLst/>
          </a:prstGeom>
          <a:solidFill>
            <a:schemeClr val="accent1">
              <a:lumMod val="50000"/>
            </a:schemeClr>
          </a:solidFill>
          <a:ln w="3175">
            <a:solidFill>
              <a:schemeClr val="bg1">
                <a:lumMod val="65000"/>
              </a:schemeClr>
            </a:solidFill>
          </a:ln>
        </p:spPr>
        <p:style>
          <a:lnRef idx="0">
            <a:scrgbClr r="0" g="0" b="0"/>
          </a:lnRef>
          <a:fillRef idx="0">
            <a:scrgbClr r="0" g="0" b="0"/>
          </a:fillRef>
          <a:effectRef idx="0">
            <a:scrgbClr r="0" g="0" b="0"/>
          </a:effectRef>
          <a:fontRef idx="minor">
            <a:schemeClr val="lt1"/>
          </a:fontRef>
        </p:style>
        <p:txBody>
          <a:bodyPr spcFirstLastPara="0" vert="horz" wrap="square" lIns="239091" tIns="0" rIns="239091" bIns="0" numCol="1" spcCol="1270" anchor="ctr" anchorCtr="0">
            <a:noAutofit/>
          </a:bodyPr>
          <a:lstStyle/>
          <a:p>
            <a:pPr algn="ctr" defTabSz="889000" rtl="1">
              <a:lnSpc>
                <a:spcPct val="150000"/>
              </a:lnSpc>
              <a:spcBef>
                <a:spcPct val="0"/>
              </a:spcBef>
              <a:spcAft>
                <a:spcPct val="35000"/>
              </a:spcAft>
            </a:pPr>
            <a:r>
              <a:rPr lang="fa-IR" sz="3000" b="1" dirty="0" smtClean="0">
                <a:solidFill>
                  <a:schemeClr val="bg1"/>
                </a:solidFill>
                <a:cs typeface="Zar" panose="00000400000000000000" pitchFamily="2" charset="-78"/>
              </a:rPr>
              <a:t>نقش اصلی </a:t>
            </a:r>
            <a:r>
              <a:rPr lang="en-US" sz="3000" b="1" dirty="0" smtClean="0">
                <a:solidFill>
                  <a:schemeClr val="bg1"/>
                </a:solidFill>
                <a:cs typeface="+mj-cs"/>
              </a:rPr>
              <a:t>ECA</a:t>
            </a:r>
            <a:r>
              <a:rPr lang="fa-IR" sz="3000" b="1" dirty="0" smtClean="0">
                <a:solidFill>
                  <a:schemeClr val="bg1"/>
                </a:solidFill>
                <a:cs typeface="Zar" panose="00000400000000000000" pitchFamily="2" charset="-78"/>
              </a:rPr>
              <a:t> ها ، حمایت و تشویق صادرات و سرمایه گذاری از طریق ارائه حمایت مالی از طریق بیمه یا تضمین معاملات تجاری بین المللی و سرمایه گذاری است</a:t>
            </a:r>
            <a:endParaRPr lang="en-US" sz="3000" b="1" dirty="0">
              <a:solidFill>
                <a:schemeClr val="bg1"/>
              </a:solidFill>
              <a:cs typeface="Zar" panose="00000400000000000000" pitchFamily="2" charset="-78"/>
            </a:endParaRPr>
          </a:p>
        </p:txBody>
      </p:sp>
    </p:spTree>
    <p:extLst>
      <p:ext uri="{BB962C8B-B14F-4D97-AF65-F5344CB8AC3E}">
        <p14:creationId xmlns:p14="http://schemas.microsoft.com/office/powerpoint/2010/main" val="88493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947873" y="1124748"/>
            <a:ext cx="10801351" cy="4714875"/>
          </a:xfrm>
          <a:prstGeom prst="rect">
            <a:avLst/>
          </a:prstGeom>
        </p:spPr>
        <p:txBody>
          <a:bodyPr/>
          <a:lstStyle>
            <a:lvl1pPr marL="274320" indent="-27432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fontAlgn="base">
              <a:lnSpc>
                <a:spcPct val="130000"/>
              </a:lnSpc>
              <a:spcAft>
                <a:spcPct val="0"/>
              </a:spcAft>
              <a:buFontTx/>
              <a:buNone/>
            </a:pPr>
            <a:r>
              <a:rPr lang="fa-IR" sz="3100" b="1" dirty="0" smtClean="0">
                <a:solidFill>
                  <a:srgbClr val="003399"/>
                </a:solidFill>
                <a:cs typeface="Titr" pitchFamily="2" charset="-78"/>
              </a:rPr>
              <a:t>بيمه نامه خريد دين اسناد صادراتي</a:t>
            </a:r>
          </a:p>
          <a:p>
            <a:pPr algn="just" fontAlgn="base">
              <a:lnSpc>
                <a:spcPct val="130000"/>
              </a:lnSpc>
              <a:spcAft>
                <a:spcPct val="0"/>
              </a:spcAft>
              <a:buFontTx/>
              <a:buChar char="-"/>
            </a:pPr>
            <a:r>
              <a:rPr lang="fa-IR" sz="3100" b="1" dirty="0" smtClean="0">
                <a:solidFill>
                  <a:srgbClr val="4545C3"/>
                </a:solidFill>
                <a:cs typeface="Mitra" pitchFamily="2" charset="-78"/>
              </a:rPr>
              <a:t>دوره اعتبار : </a:t>
            </a:r>
            <a:r>
              <a:rPr lang="fa-IR" sz="3100" b="1" dirty="0" smtClean="0">
                <a:solidFill>
                  <a:prstClr val="black"/>
                </a:solidFill>
                <a:cs typeface="Mitra" pitchFamily="2" charset="-78"/>
              </a:rPr>
              <a:t>بسته به اعتبار قرارداد، حداكثر 24 ماه</a:t>
            </a:r>
          </a:p>
          <a:p>
            <a:pPr algn="just" fontAlgn="base">
              <a:lnSpc>
                <a:spcPct val="130000"/>
              </a:lnSpc>
              <a:spcAft>
                <a:spcPct val="0"/>
              </a:spcAft>
              <a:buFontTx/>
              <a:buChar char="-"/>
            </a:pPr>
            <a:r>
              <a:rPr lang="fa-IR" sz="3100" b="1" dirty="0" smtClean="0">
                <a:solidFill>
                  <a:srgbClr val="4545C3"/>
                </a:solidFill>
                <a:cs typeface="Mitra" pitchFamily="2" charset="-78"/>
              </a:rPr>
              <a:t>ذينفع بيمه نامه: </a:t>
            </a:r>
            <a:r>
              <a:rPr lang="fa-IR" sz="3100" b="1" dirty="0" smtClean="0">
                <a:solidFill>
                  <a:prstClr val="black"/>
                </a:solidFill>
                <a:cs typeface="Mitra" pitchFamily="2" charset="-78"/>
              </a:rPr>
              <a:t>بانك تامين مالي كننده</a:t>
            </a:r>
          </a:p>
          <a:p>
            <a:pPr algn="just" fontAlgn="base">
              <a:lnSpc>
                <a:spcPct val="130000"/>
              </a:lnSpc>
              <a:spcAft>
                <a:spcPct val="0"/>
              </a:spcAft>
              <a:buFontTx/>
              <a:buChar char="-"/>
            </a:pPr>
            <a:r>
              <a:rPr lang="fa-IR" sz="3100" b="1" dirty="0" smtClean="0">
                <a:solidFill>
                  <a:prstClr val="black"/>
                </a:solidFill>
                <a:cs typeface="Mitra" pitchFamily="2" charset="-78"/>
              </a:rPr>
              <a:t>پوشش تنها يك قرارداد صادراتي با يك خريدار/بانك</a:t>
            </a:r>
          </a:p>
          <a:p>
            <a:pPr algn="just" fontAlgn="base">
              <a:lnSpc>
                <a:spcPct val="130000"/>
              </a:lnSpc>
              <a:spcAft>
                <a:spcPct val="0"/>
              </a:spcAft>
              <a:buFontTx/>
              <a:buChar char="-"/>
            </a:pPr>
            <a:r>
              <a:rPr lang="fa-IR" sz="3100" b="1" dirty="0" smtClean="0">
                <a:solidFill>
                  <a:srgbClr val="4545C3"/>
                </a:solidFill>
                <a:cs typeface="Mitra" pitchFamily="2" charset="-78"/>
              </a:rPr>
              <a:t>درصد پوشش ريسكهاي تجاري  و سياسي: </a:t>
            </a:r>
            <a:r>
              <a:rPr lang="fa-IR" sz="3100" b="1" dirty="0" smtClean="0">
                <a:solidFill>
                  <a:srgbClr val="C00000"/>
                </a:solidFill>
                <a:cs typeface="Mitra" pitchFamily="2" charset="-78"/>
              </a:rPr>
              <a:t>100 درصد</a:t>
            </a:r>
          </a:p>
          <a:p>
            <a:pPr algn="just" fontAlgn="base">
              <a:lnSpc>
                <a:spcPct val="130000"/>
              </a:lnSpc>
              <a:spcAft>
                <a:spcPct val="0"/>
              </a:spcAft>
              <a:buFontTx/>
              <a:buChar char="-"/>
            </a:pPr>
            <a:r>
              <a:rPr lang="fa-IR" sz="3100" b="1" dirty="0" smtClean="0">
                <a:solidFill>
                  <a:prstClr val="black"/>
                </a:solidFill>
                <a:cs typeface="Mitra" pitchFamily="2" charset="-78"/>
              </a:rPr>
              <a:t>لزوم اخذ قبولي خريدار در قالب</a:t>
            </a:r>
            <a:r>
              <a:rPr lang="fa-IR" sz="3100" b="1" dirty="0" smtClean="0">
                <a:solidFill>
                  <a:srgbClr val="C00000"/>
                </a:solidFill>
                <a:cs typeface="Mitra" pitchFamily="2" charset="-78"/>
              </a:rPr>
              <a:t> برات</a:t>
            </a:r>
          </a:p>
          <a:p>
            <a:pPr fontAlgn="base">
              <a:lnSpc>
                <a:spcPct val="130000"/>
              </a:lnSpc>
              <a:spcAft>
                <a:spcPct val="0"/>
              </a:spcAft>
              <a:buFontTx/>
              <a:buNone/>
            </a:pPr>
            <a:endParaRPr lang="en-US" sz="3100" dirty="0" smtClean="0">
              <a:solidFill>
                <a:prstClr val="black"/>
              </a:solidFill>
            </a:endParaRPr>
          </a:p>
        </p:txBody>
      </p:sp>
    </p:spTree>
    <p:extLst>
      <p:ext uri="{BB962C8B-B14F-4D97-AF65-F5344CB8AC3E}">
        <p14:creationId xmlns:p14="http://schemas.microsoft.com/office/powerpoint/2010/main" val="19246970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strips(downLeft)">
                                      <p:cBhvr>
                                        <p:cTn id="7" dur="500"/>
                                        <p:tgtEl>
                                          <p:spTgt spid="5">
                                            <p:bg/>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trips(downLeft)">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strips(downLeft)">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strips(downLeft)">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strips(downLeft)">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strips(downLeft)">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strips(downLeft)">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911424" y="260648"/>
            <a:ext cx="10273141" cy="699542"/>
          </a:xfrm>
          <a:prstGeom prst="rect">
            <a:avLst/>
          </a:prstGeom>
        </p:spPr>
        <p:txBody>
          <a:bodyPr vert="horz" lIns="91440" tIns="45720" rIns="91440" bIns="45720" rtlCol="0" anchor="t" anchorCtr="1">
            <a:normAutofit/>
          </a:bodyPr>
          <a:lstStyle>
            <a:lvl1pPr algn="l" defTabSz="914400" rtl="1" eaLnBrk="1" latinLnBrk="0" hangingPunct="1">
              <a:spcBef>
                <a:spcPct val="0"/>
              </a:spcBef>
              <a:buNone/>
              <a:defRPr sz="18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fontAlgn="base">
              <a:spcAft>
                <a:spcPct val="0"/>
              </a:spcAft>
              <a:defRPr/>
            </a:pPr>
            <a:r>
              <a:rPr lang="fa-IR" sz="3200" b="1" dirty="0">
                <a:ln>
                  <a:solidFill>
                    <a:srgbClr val="002060"/>
                  </a:solidFill>
                </a:ln>
                <a:solidFill>
                  <a:srgbClr val="39639D">
                    <a:lumMod val="75000"/>
                  </a:srgbClr>
                </a:solidFill>
                <a:cs typeface="Titr" pitchFamily="2" charset="-78"/>
              </a:rPr>
              <a:t>ضمانت</a:t>
            </a:r>
            <a:r>
              <a:rPr lang="fa-IR" sz="3200" dirty="0" smtClean="0">
                <a:ln>
                  <a:solidFill>
                    <a:sysClr val="windowText" lastClr="000000"/>
                  </a:solidFill>
                </a:ln>
                <a:solidFill>
                  <a:srgbClr val="39639D">
                    <a:lumMod val="75000"/>
                  </a:srgbClr>
                </a:solidFill>
              </a:rPr>
              <a:t> </a:t>
            </a:r>
            <a:r>
              <a:rPr lang="fa-IR" sz="3200" b="1" dirty="0">
                <a:ln>
                  <a:solidFill>
                    <a:srgbClr val="002060"/>
                  </a:solidFill>
                </a:ln>
                <a:solidFill>
                  <a:srgbClr val="39639D">
                    <a:lumMod val="75000"/>
                  </a:srgbClr>
                </a:solidFill>
                <a:cs typeface="Titr" pitchFamily="2" charset="-78"/>
              </a:rPr>
              <a:t>نامه</a:t>
            </a:r>
            <a:r>
              <a:rPr lang="fa-IR" sz="3200" dirty="0" smtClean="0">
                <a:ln>
                  <a:solidFill>
                    <a:sysClr val="windowText" lastClr="000000"/>
                  </a:solidFill>
                </a:ln>
                <a:solidFill>
                  <a:srgbClr val="39639D">
                    <a:lumMod val="75000"/>
                  </a:srgbClr>
                </a:solidFill>
              </a:rPr>
              <a:t> </a:t>
            </a:r>
            <a:r>
              <a:rPr lang="fa-IR" sz="3200" b="1" dirty="0">
                <a:ln>
                  <a:solidFill>
                    <a:srgbClr val="002060"/>
                  </a:solidFill>
                </a:ln>
                <a:solidFill>
                  <a:srgbClr val="39639D">
                    <a:lumMod val="75000"/>
                  </a:srgbClr>
                </a:solidFill>
                <a:cs typeface="Titr" pitchFamily="2" charset="-78"/>
              </a:rPr>
              <a:t>اعتبار</a:t>
            </a:r>
            <a:r>
              <a:rPr lang="fa-IR" sz="3200" dirty="0" smtClean="0">
                <a:ln>
                  <a:solidFill>
                    <a:sysClr val="windowText" lastClr="000000"/>
                  </a:solidFill>
                </a:ln>
                <a:solidFill>
                  <a:srgbClr val="39639D">
                    <a:lumMod val="75000"/>
                  </a:srgbClr>
                </a:solidFill>
              </a:rPr>
              <a:t> </a:t>
            </a:r>
            <a:r>
              <a:rPr lang="fa-IR" sz="3200" b="1" dirty="0">
                <a:ln>
                  <a:solidFill>
                    <a:srgbClr val="002060"/>
                  </a:solidFill>
                </a:ln>
                <a:solidFill>
                  <a:srgbClr val="39639D">
                    <a:lumMod val="75000"/>
                  </a:srgbClr>
                </a:solidFill>
                <a:cs typeface="Titr" pitchFamily="2" charset="-78"/>
              </a:rPr>
              <a:t>خریدار</a:t>
            </a:r>
            <a:endParaRPr lang="en-US" sz="3200" b="1" dirty="0">
              <a:ln>
                <a:solidFill>
                  <a:srgbClr val="002060"/>
                </a:solidFill>
              </a:ln>
              <a:solidFill>
                <a:srgbClr val="39639D">
                  <a:lumMod val="75000"/>
                </a:srgbClr>
              </a:solidFill>
              <a:cs typeface="Titr"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424" y="918765"/>
            <a:ext cx="12192000" cy="5897810"/>
          </a:xfrm>
          <a:prstGeom prst="rect">
            <a:avLst/>
          </a:prstGeom>
        </p:spPr>
      </p:pic>
      <p:sp>
        <p:nvSpPr>
          <p:cNvPr id="4" name="Oval 3"/>
          <p:cNvSpPr/>
          <p:nvPr/>
        </p:nvSpPr>
        <p:spPr>
          <a:xfrm>
            <a:off x="1391477" y="1412776"/>
            <a:ext cx="2112235"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پیمانکار ایرانی</a:t>
            </a:r>
            <a:endParaRPr lang="fa-IR" sz="2000" b="1" dirty="0">
              <a:solidFill>
                <a:prstClr val="white"/>
              </a:solidFill>
              <a:cs typeface="2  Zar" pitchFamily="2" charset="-78"/>
            </a:endParaRPr>
          </a:p>
        </p:txBody>
      </p:sp>
      <p:sp>
        <p:nvSpPr>
          <p:cNvPr id="5" name="Oval 4"/>
          <p:cNvSpPr/>
          <p:nvPr/>
        </p:nvSpPr>
        <p:spPr>
          <a:xfrm>
            <a:off x="8880309" y="1412776"/>
            <a:ext cx="2112235"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کارفرما/ بانک خارجی</a:t>
            </a:r>
            <a:endParaRPr lang="fa-IR" sz="2000" b="1" dirty="0">
              <a:solidFill>
                <a:prstClr val="white"/>
              </a:solidFill>
              <a:cs typeface="2  Zar" pitchFamily="2" charset="-78"/>
            </a:endParaRPr>
          </a:p>
        </p:txBody>
      </p:sp>
      <p:sp>
        <p:nvSpPr>
          <p:cNvPr id="6" name="Oval 5"/>
          <p:cNvSpPr/>
          <p:nvPr/>
        </p:nvSpPr>
        <p:spPr>
          <a:xfrm>
            <a:off x="1368089" y="4365104"/>
            <a:ext cx="2112235"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بانک ایرانی</a:t>
            </a:r>
            <a:endParaRPr lang="fa-IR" sz="2000" b="1" dirty="0">
              <a:solidFill>
                <a:prstClr val="white"/>
              </a:solidFill>
              <a:cs typeface="2  Zar" pitchFamily="2" charset="-78"/>
            </a:endParaRPr>
          </a:p>
        </p:txBody>
      </p:sp>
      <p:sp>
        <p:nvSpPr>
          <p:cNvPr id="7" name="Oval 6"/>
          <p:cNvSpPr/>
          <p:nvPr/>
        </p:nvSpPr>
        <p:spPr>
          <a:xfrm>
            <a:off x="8880309" y="4368640"/>
            <a:ext cx="2112235"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b="1" dirty="0" smtClean="0">
                <a:solidFill>
                  <a:prstClr val="white"/>
                </a:solidFill>
                <a:cs typeface="2  Zar" pitchFamily="2" charset="-78"/>
              </a:rPr>
              <a:t>صندوق ضمانت صادرات ایران</a:t>
            </a:r>
            <a:endParaRPr lang="fa-IR" sz="2000" b="1" dirty="0">
              <a:solidFill>
                <a:prstClr val="white"/>
              </a:solidFill>
              <a:cs typeface="2  Zar" pitchFamily="2" charset="-78"/>
            </a:endParaRPr>
          </a:p>
        </p:txBody>
      </p:sp>
      <p:sp>
        <p:nvSpPr>
          <p:cNvPr id="8" name="Rectangle 7"/>
          <p:cNvSpPr/>
          <p:nvPr/>
        </p:nvSpPr>
        <p:spPr>
          <a:xfrm>
            <a:off x="6635237" y="2760394"/>
            <a:ext cx="2533104" cy="30856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پیش پراخت</a:t>
            </a:r>
            <a:endParaRPr lang="fa-IR" sz="1600" b="1" dirty="0">
              <a:solidFill>
                <a:prstClr val="black"/>
              </a:solidFill>
              <a:cs typeface="2  Zar" pitchFamily="2" charset="-78"/>
            </a:endParaRPr>
          </a:p>
        </p:txBody>
      </p:sp>
      <p:sp>
        <p:nvSpPr>
          <p:cNvPr id="9" name="Rectangle 8"/>
          <p:cNvSpPr/>
          <p:nvPr/>
        </p:nvSpPr>
        <p:spPr>
          <a:xfrm>
            <a:off x="3695733" y="1585809"/>
            <a:ext cx="5184576" cy="30856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a:solidFill>
                  <a:prstClr val="black"/>
                </a:solidFill>
                <a:cs typeface="2  Zar" pitchFamily="2" charset="-78"/>
              </a:rPr>
              <a:t>قرارداد</a:t>
            </a:r>
            <a:r>
              <a:rPr lang="fa-IR" sz="1600" dirty="0" smtClean="0">
                <a:solidFill>
                  <a:prstClr val="black"/>
                </a:solidFill>
              </a:rPr>
              <a:t> </a:t>
            </a:r>
            <a:r>
              <a:rPr lang="fa-IR" sz="1600" b="1" dirty="0">
                <a:solidFill>
                  <a:prstClr val="black"/>
                </a:solidFill>
                <a:cs typeface="2  Zar" pitchFamily="2" charset="-78"/>
              </a:rPr>
              <a:t>خدمات</a:t>
            </a:r>
            <a:r>
              <a:rPr lang="fa-IR" sz="1600" dirty="0" smtClean="0">
                <a:solidFill>
                  <a:prstClr val="black"/>
                </a:solidFill>
              </a:rPr>
              <a:t> </a:t>
            </a:r>
            <a:r>
              <a:rPr lang="fa-IR" sz="1600" b="1" dirty="0">
                <a:solidFill>
                  <a:prstClr val="black"/>
                </a:solidFill>
                <a:cs typeface="2  Zar" pitchFamily="2" charset="-78"/>
              </a:rPr>
              <a:t>فنی</a:t>
            </a:r>
            <a:r>
              <a:rPr lang="fa-IR" sz="1600" dirty="0" smtClean="0">
                <a:solidFill>
                  <a:prstClr val="black"/>
                </a:solidFill>
              </a:rPr>
              <a:t> و </a:t>
            </a:r>
            <a:r>
              <a:rPr lang="fa-IR" sz="1600" b="1" dirty="0">
                <a:solidFill>
                  <a:prstClr val="black"/>
                </a:solidFill>
                <a:cs typeface="2  Zar" pitchFamily="2" charset="-78"/>
              </a:rPr>
              <a:t>مهندسی</a:t>
            </a:r>
          </a:p>
        </p:txBody>
      </p:sp>
      <p:sp>
        <p:nvSpPr>
          <p:cNvPr id="10" name="Rectangle 9"/>
          <p:cNvSpPr/>
          <p:nvPr/>
        </p:nvSpPr>
        <p:spPr>
          <a:xfrm>
            <a:off x="3994944" y="836712"/>
            <a:ext cx="4981376" cy="46097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انتقال کالای سرمایه ای/ خدمات</a:t>
            </a:r>
            <a:endParaRPr lang="fa-IR" sz="1600" b="1" dirty="0">
              <a:solidFill>
                <a:prstClr val="black"/>
              </a:solidFill>
              <a:cs typeface="2  Zar" pitchFamily="2" charset="-78"/>
            </a:endParaRPr>
          </a:p>
        </p:txBody>
      </p:sp>
      <p:sp>
        <p:nvSpPr>
          <p:cNvPr id="11" name="Rectangle 10"/>
          <p:cNvSpPr/>
          <p:nvPr/>
        </p:nvSpPr>
        <p:spPr>
          <a:xfrm rot="19994746">
            <a:off x="4088221" y="2499831"/>
            <a:ext cx="2533104" cy="30856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قرار داد تامین مالی</a:t>
            </a:r>
            <a:endParaRPr lang="fa-IR" sz="1600" b="1" dirty="0">
              <a:solidFill>
                <a:prstClr val="black"/>
              </a:solidFill>
              <a:cs typeface="2  Zar" pitchFamily="2" charset="-78"/>
            </a:endParaRPr>
          </a:p>
        </p:txBody>
      </p:sp>
      <p:sp>
        <p:nvSpPr>
          <p:cNvPr id="12" name="Rectangle 11"/>
          <p:cNvSpPr/>
          <p:nvPr/>
        </p:nvSpPr>
        <p:spPr>
          <a:xfrm rot="19922248">
            <a:off x="4792236" y="4122947"/>
            <a:ext cx="3301885" cy="41230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بازپرداخت اقساط</a:t>
            </a:r>
            <a:endParaRPr lang="fa-IR" sz="1600" b="1" dirty="0">
              <a:solidFill>
                <a:prstClr val="black"/>
              </a:solidFill>
              <a:cs typeface="2  Zar" pitchFamily="2" charset="-78"/>
            </a:endParaRPr>
          </a:p>
        </p:txBody>
      </p:sp>
      <p:sp>
        <p:nvSpPr>
          <p:cNvPr id="14" name="Rectangle 13"/>
          <p:cNvSpPr/>
          <p:nvPr/>
        </p:nvSpPr>
        <p:spPr>
          <a:xfrm>
            <a:off x="4943872" y="6237315"/>
            <a:ext cx="2533104" cy="30856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پوشش اعتبار خریدار</a:t>
            </a:r>
            <a:endParaRPr lang="fa-IR" sz="1600" b="1" dirty="0">
              <a:solidFill>
                <a:prstClr val="black"/>
              </a:solidFill>
              <a:cs typeface="2  Zar" pitchFamily="2" charset="-78"/>
            </a:endParaRPr>
          </a:p>
        </p:txBody>
      </p:sp>
      <p:sp>
        <p:nvSpPr>
          <p:cNvPr id="15" name="Rectangle 14"/>
          <p:cNvSpPr/>
          <p:nvPr/>
        </p:nvSpPr>
        <p:spPr>
          <a:xfrm rot="16200000">
            <a:off x="9446063" y="3583332"/>
            <a:ext cx="3888432" cy="411425"/>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اعتبار سنجی خریدار خارجی</a:t>
            </a:r>
            <a:endParaRPr lang="fa-IR" sz="1600" b="1" dirty="0">
              <a:solidFill>
                <a:prstClr val="black"/>
              </a:solidFill>
              <a:cs typeface="2  Zar" pitchFamily="2" charset="-78"/>
            </a:endParaRPr>
          </a:p>
        </p:txBody>
      </p:sp>
      <p:sp>
        <p:nvSpPr>
          <p:cNvPr id="16" name="Rectangle 15"/>
          <p:cNvSpPr/>
          <p:nvPr/>
        </p:nvSpPr>
        <p:spPr>
          <a:xfrm rot="16200000">
            <a:off x="-1032792" y="3661961"/>
            <a:ext cx="3888432" cy="411425"/>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fontAlgn="base">
              <a:spcBef>
                <a:spcPct val="0"/>
              </a:spcBef>
              <a:spcAft>
                <a:spcPct val="0"/>
              </a:spcAft>
            </a:pPr>
            <a:r>
              <a:rPr lang="fa-IR" sz="1600" b="1" dirty="0" smtClean="0">
                <a:solidFill>
                  <a:prstClr val="black"/>
                </a:solidFill>
                <a:cs typeface="2  Zar" pitchFamily="2" charset="-78"/>
              </a:rPr>
              <a:t>پرداخت صورت وضعیت های تایید شده</a:t>
            </a:r>
            <a:endParaRPr lang="fa-IR" sz="1600" b="1" dirty="0">
              <a:solidFill>
                <a:prstClr val="black"/>
              </a:solidFill>
              <a:cs typeface="2  Zar" pitchFamily="2" charset="-78"/>
            </a:endParaRPr>
          </a:p>
        </p:txBody>
      </p:sp>
    </p:spTree>
    <p:extLst>
      <p:ext uri="{BB962C8B-B14F-4D97-AF65-F5344CB8AC3E}">
        <p14:creationId xmlns:p14="http://schemas.microsoft.com/office/powerpoint/2010/main" val="9447134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Half Frame 28"/>
          <p:cNvSpPr/>
          <p:nvPr/>
        </p:nvSpPr>
        <p:spPr>
          <a:xfrm rot="10800000" flipH="1">
            <a:off x="1487492" y="3717032"/>
            <a:ext cx="3072341" cy="1152128"/>
          </a:xfrm>
          <a:prstGeom prst="halfFrame">
            <a:avLst>
              <a:gd name="adj1" fmla="val 15260"/>
              <a:gd name="adj2" fmla="val 15204"/>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8" name="Half Frame 27"/>
          <p:cNvSpPr/>
          <p:nvPr/>
        </p:nvSpPr>
        <p:spPr>
          <a:xfrm rot="10800000">
            <a:off x="7632171" y="3717031"/>
            <a:ext cx="2880320" cy="1152128"/>
          </a:xfrm>
          <a:prstGeom prst="halfFrame">
            <a:avLst>
              <a:gd name="adj1" fmla="val 15260"/>
              <a:gd name="adj2" fmla="val 15204"/>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7" name="Half Frame 26"/>
          <p:cNvSpPr/>
          <p:nvPr/>
        </p:nvSpPr>
        <p:spPr>
          <a:xfrm flipH="1">
            <a:off x="7440152" y="2060848"/>
            <a:ext cx="3072341" cy="1152128"/>
          </a:xfrm>
          <a:prstGeom prst="halfFrame">
            <a:avLst>
              <a:gd name="adj1" fmla="val 15260"/>
              <a:gd name="adj2" fmla="val 15204"/>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6" name="Half Frame 25"/>
          <p:cNvSpPr/>
          <p:nvPr/>
        </p:nvSpPr>
        <p:spPr>
          <a:xfrm>
            <a:off x="1487488" y="2060848"/>
            <a:ext cx="2880320" cy="1152128"/>
          </a:xfrm>
          <a:prstGeom prst="halfFrame">
            <a:avLst>
              <a:gd name="adj1" fmla="val 15260"/>
              <a:gd name="adj2" fmla="val 15204"/>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endParaRPr lang="fa-IR" sz="2000">
              <a:solidFill>
                <a:prstClr val="black"/>
              </a:solidFill>
            </a:endParaRPr>
          </a:p>
        </p:txBody>
      </p:sp>
      <p:sp>
        <p:nvSpPr>
          <p:cNvPr id="2" name="Rectangle 17"/>
          <p:cNvSpPr txBox="1">
            <a:spLocks noChangeArrowheads="1"/>
          </p:cNvSpPr>
          <p:nvPr/>
        </p:nvSpPr>
        <p:spPr>
          <a:xfrm>
            <a:off x="911424" y="260648"/>
            <a:ext cx="10273141" cy="699542"/>
          </a:xfrm>
          <a:prstGeom prst="rect">
            <a:avLst/>
          </a:prstGeom>
        </p:spPr>
        <p:txBody>
          <a:bodyPr vert="horz" lIns="91440" tIns="45720" rIns="91440" bIns="45720" rtlCol="0" anchor="t" anchorCtr="1">
            <a:normAutofit/>
          </a:bodyPr>
          <a:lstStyle>
            <a:lvl1pPr algn="l" defTabSz="914400" rtl="1" eaLnBrk="1" latinLnBrk="0" hangingPunct="1">
              <a:spcBef>
                <a:spcPct val="0"/>
              </a:spcBef>
              <a:buNone/>
              <a:defRPr sz="18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fontAlgn="base">
              <a:spcAft>
                <a:spcPct val="0"/>
              </a:spcAft>
              <a:defRPr/>
            </a:pPr>
            <a:r>
              <a:rPr lang="fa-IR" sz="3200" b="1" dirty="0">
                <a:ln>
                  <a:solidFill>
                    <a:srgbClr val="002060"/>
                  </a:solidFill>
                </a:ln>
                <a:solidFill>
                  <a:srgbClr val="39639D">
                    <a:lumMod val="75000"/>
                  </a:srgbClr>
                </a:solidFill>
                <a:cs typeface="Titr" pitchFamily="2" charset="-78"/>
              </a:rPr>
              <a:t>روش محاسبه حق بیمه</a:t>
            </a:r>
            <a:endParaRPr lang="en-US" sz="3200" b="1" dirty="0">
              <a:ln>
                <a:solidFill>
                  <a:srgbClr val="002060"/>
                </a:solidFill>
              </a:ln>
              <a:solidFill>
                <a:srgbClr val="39639D">
                  <a:lumMod val="75000"/>
                </a:srgbClr>
              </a:solidFill>
              <a:cs typeface="Titr" pitchFamily="2" charset="-78"/>
            </a:endParaRPr>
          </a:p>
        </p:txBody>
      </p:sp>
      <p:sp>
        <p:nvSpPr>
          <p:cNvPr id="4" name="Rounded Rectangle 3"/>
          <p:cNvSpPr/>
          <p:nvPr/>
        </p:nvSpPr>
        <p:spPr>
          <a:xfrm>
            <a:off x="3791744" y="1628800"/>
            <a:ext cx="4080453" cy="792088"/>
          </a:xfrm>
          <a:prstGeom prst="round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defRPr/>
            </a:pPr>
            <a:r>
              <a:rPr lang="fa-IR" sz="2000" b="1" dirty="0" smtClean="0">
                <a:solidFill>
                  <a:srgbClr val="003399"/>
                </a:solidFill>
                <a:cs typeface="Titr" pitchFamily="2" charset="-78"/>
              </a:rPr>
              <a:t>رتبه اعتباری ریسک کشوری</a:t>
            </a:r>
            <a:endParaRPr lang="fa-IR" sz="2000" b="1" dirty="0">
              <a:solidFill>
                <a:srgbClr val="003399"/>
              </a:solidFill>
              <a:cs typeface="Titr" pitchFamily="2" charset="-78"/>
            </a:endParaRPr>
          </a:p>
        </p:txBody>
      </p:sp>
      <p:sp>
        <p:nvSpPr>
          <p:cNvPr id="10" name="Oval 9"/>
          <p:cNvSpPr/>
          <p:nvPr/>
        </p:nvSpPr>
        <p:spPr>
          <a:xfrm>
            <a:off x="3887756" y="2996952"/>
            <a:ext cx="3792421" cy="936104"/>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r>
              <a:rPr lang="fa-IR" sz="2000" b="1" dirty="0" smtClean="0">
                <a:solidFill>
                  <a:srgbClr val="003399"/>
                </a:solidFill>
                <a:cs typeface="Titr" pitchFamily="2" charset="-78"/>
              </a:rPr>
              <a:t>حق بیمه</a:t>
            </a:r>
            <a:endParaRPr lang="fa-IR" sz="2000" b="1" dirty="0">
              <a:solidFill>
                <a:srgbClr val="003399"/>
              </a:solidFill>
              <a:cs typeface="Titr" pitchFamily="2" charset="-78"/>
            </a:endParaRPr>
          </a:p>
        </p:txBody>
      </p:sp>
      <p:sp>
        <p:nvSpPr>
          <p:cNvPr id="19" name="Down Arrow 18"/>
          <p:cNvSpPr/>
          <p:nvPr/>
        </p:nvSpPr>
        <p:spPr>
          <a:xfrm>
            <a:off x="5519937" y="2420888"/>
            <a:ext cx="456051" cy="57606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fontAlgn="base">
              <a:spcBef>
                <a:spcPct val="0"/>
              </a:spcBef>
              <a:spcAft>
                <a:spcPct val="0"/>
              </a:spcAft>
            </a:pPr>
            <a:endParaRPr lang="fa-IR" sz="2000" b="1">
              <a:ln w="18000">
                <a:solidFill>
                  <a:srgbClr val="DA1F28">
                    <a:satMod val="140000"/>
                  </a:srgbClr>
                </a:solidFill>
                <a:prstDash val="solid"/>
                <a:miter lim="800000"/>
              </a:ln>
              <a:noFill/>
              <a:effectLst>
                <a:outerShdw blurRad="25500" dist="23000" dir="7020000" algn="tl">
                  <a:srgbClr val="000000">
                    <a:alpha val="50000"/>
                  </a:srgbClr>
                </a:outerShdw>
              </a:effectLst>
            </a:endParaRPr>
          </a:p>
        </p:txBody>
      </p:sp>
      <p:sp>
        <p:nvSpPr>
          <p:cNvPr id="20" name="Up Arrow 19"/>
          <p:cNvSpPr/>
          <p:nvPr/>
        </p:nvSpPr>
        <p:spPr>
          <a:xfrm>
            <a:off x="5519936" y="3933056"/>
            <a:ext cx="432048" cy="504056"/>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fontAlgn="base">
              <a:spcBef>
                <a:spcPct val="0"/>
              </a:spcBef>
              <a:spcAft>
                <a:spcPct val="0"/>
              </a:spcAft>
            </a:pPr>
            <a:endParaRPr lang="fa-IR" sz="2000">
              <a:solidFill>
                <a:prstClr val="white"/>
              </a:solidFill>
            </a:endParaRPr>
          </a:p>
        </p:txBody>
      </p:sp>
      <p:sp>
        <p:nvSpPr>
          <p:cNvPr id="22" name="Right Arrow 21"/>
          <p:cNvSpPr/>
          <p:nvPr/>
        </p:nvSpPr>
        <p:spPr>
          <a:xfrm>
            <a:off x="3215680" y="3356992"/>
            <a:ext cx="768085"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fontAlgn="base">
              <a:spcBef>
                <a:spcPct val="0"/>
              </a:spcBef>
              <a:spcAft>
                <a:spcPct val="0"/>
              </a:spcAft>
            </a:pPr>
            <a:endParaRPr lang="fa-IR" sz="2000">
              <a:solidFill>
                <a:prstClr val="white"/>
              </a:solidFill>
            </a:endParaRPr>
          </a:p>
        </p:txBody>
      </p:sp>
      <p:sp>
        <p:nvSpPr>
          <p:cNvPr id="23" name="Right Arrow 22"/>
          <p:cNvSpPr/>
          <p:nvPr/>
        </p:nvSpPr>
        <p:spPr>
          <a:xfrm rot="10800000">
            <a:off x="7632171" y="3356992"/>
            <a:ext cx="864096"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fontAlgn="base">
              <a:spcBef>
                <a:spcPct val="0"/>
              </a:spcBef>
              <a:spcAft>
                <a:spcPct val="0"/>
              </a:spcAft>
            </a:pPr>
            <a:endParaRPr lang="fa-IR" sz="2000">
              <a:solidFill>
                <a:prstClr val="white"/>
              </a:solidFill>
            </a:endParaRPr>
          </a:p>
        </p:txBody>
      </p:sp>
      <p:sp>
        <p:nvSpPr>
          <p:cNvPr id="17" name="Rounded Rectangle 16"/>
          <p:cNvSpPr/>
          <p:nvPr/>
        </p:nvSpPr>
        <p:spPr>
          <a:xfrm>
            <a:off x="8304248" y="2996952"/>
            <a:ext cx="3648405" cy="792088"/>
          </a:xfrm>
          <a:prstGeom prst="round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defRPr/>
            </a:pPr>
            <a:r>
              <a:rPr lang="fa-IR" sz="2000" b="1" dirty="0" smtClean="0">
                <a:solidFill>
                  <a:srgbClr val="003399"/>
                </a:solidFill>
                <a:cs typeface="Titr" pitchFamily="2" charset="-78"/>
              </a:rPr>
              <a:t>رتبه اعتباری کارفرما</a:t>
            </a:r>
            <a:endParaRPr lang="fa-IR" sz="2000" b="1" dirty="0">
              <a:solidFill>
                <a:srgbClr val="003399"/>
              </a:solidFill>
              <a:cs typeface="Titr" pitchFamily="2" charset="-78"/>
            </a:endParaRPr>
          </a:p>
        </p:txBody>
      </p:sp>
      <p:sp>
        <p:nvSpPr>
          <p:cNvPr id="18" name="Rounded Rectangle 17"/>
          <p:cNvSpPr/>
          <p:nvPr/>
        </p:nvSpPr>
        <p:spPr>
          <a:xfrm>
            <a:off x="4559835" y="4437112"/>
            <a:ext cx="3120345" cy="792088"/>
          </a:xfrm>
          <a:prstGeom prst="round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defRPr/>
            </a:pPr>
            <a:r>
              <a:rPr lang="fa-IR" sz="2000" b="1" dirty="0" smtClean="0">
                <a:solidFill>
                  <a:srgbClr val="003399"/>
                </a:solidFill>
                <a:cs typeface="Titr" pitchFamily="2" charset="-78"/>
              </a:rPr>
              <a:t>فرانشیز بیمه گذار</a:t>
            </a:r>
            <a:endParaRPr lang="fa-IR" sz="2000" b="1" dirty="0">
              <a:solidFill>
                <a:srgbClr val="003399"/>
              </a:solidFill>
              <a:cs typeface="Titr" pitchFamily="2" charset="-78"/>
            </a:endParaRPr>
          </a:p>
        </p:txBody>
      </p:sp>
      <p:sp>
        <p:nvSpPr>
          <p:cNvPr id="21" name="Rounded Rectangle 20"/>
          <p:cNvSpPr/>
          <p:nvPr/>
        </p:nvSpPr>
        <p:spPr>
          <a:xfrm>
            <a:off x="248390" y="3069522"/>
            <a:ext cx="2910009" cy="792088"/>
          </a:xfrm>
          <a:prstGeom prst="round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defRPr/>
            </a:pPr>
            <a:r>
              <a:rPr lang="fa-IR" sz="2000" b="1" dirty="0" smtClean="0">
                <a:solidFill>
                  <a:srgbClr val="003399"/>
                </a:solidFill>
                <a:cs typeface="Titr" pitchFamily="2" charset="-78"/>
              </a:rPr>
              <a:t>دوره بازپرداخت</a:t>
            </a:r>
            <a:endParaRPr lang="fa-IR" sz="2000" b="1" dirty="0">
              <a:solidFill>
                <a:srgbClr val="003399"/>
              </a:solidFill>
              <a:cs typeface="Titr" pitchFamily="2" charset="-78"/>
            </a:endParaRPr>
          </a:p>
        </p:txBody>
      </p:sp>
    </p:spTree>
    <p:extLst>
      <p:ext uri="{BB962C8B-B14F-4D97-AF65-F5344CB8AC3E}">
        <p14:creationId xmlns:p14="http://schemas.microsoft.com/office/powerpoint/2010/main" val="1829141183"/>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69" y="116671"/>
            <a:ext cx="9889067" cy="584775"/>
          </a:xfrm>
          <a:prstGeom prst="rect">
            <a:avLst/>
          </a:prstGeom>
        </p:spPr>
        <p:txBody>
          <a:bodyPr>
            <a:spAutoFit/>
          </a:bodyPr>
          <a:lstStyle/>
          <a:p>
            <a:pPr algn="ctr" fontAlgn="base">
              <a:spcBef>
                <a:spcPct val="0"/>
              </a:spcBef>
              <a:spcAft>
                <a:spcPct val="0"/>
              </a:spcAft>
              <a:defRPr/>
            </a:pPr>
            <a:r>
              <a:rPr lang="fa-IR" altLang="fa-IR" sz="3200" b="1" cap="all" dirty="0">
                <a:ln>
                  <a:solidFill>
                    <a:srgbClr val="002060"/>
                  </a:solidFill>
                </a:ln>
                <a:solidFill>
                  <a:srgbClr val="39639D">
                    <a:lumMod val="75000"/>
                  </a:srgbClr>
                </a:solidFill>
                <a:cs typeface="Titr" pitchFamily="2" charset="-78"/>
              </a:rPr>
              <a:t>بیمه</a:t>
            </a:r>
            <a:r>
              <a:rPr lang="fa-IR" altLang="fa-IR" sz="3200" cap="all" dirty="0" smtClean="0">
                <a:ln>
                  <a:solidFill>
                    <a:sysClr val="windowText" lastClr="000000"/>
                  </a:solidFill>
                </a:ln>
                <a:solidFill>
                  <a:srgbClr val="39639D">
                    <a:lumMod val="75000"/>
                  </a:srgbClr>
                </a:solidFill>
              </a:rPr>
              <a:t> </a:t>
            </a:r>
            <a:r>
              <a:rPr lang="fa-IR" altLang="fa-IR" sz="3200" b="1" cap="all" dirty="0">
                <a:ln>
                  <a:solidFill>
                    <a:srgbClr val="002060"/>
                  </a:solidFill>
                </a:ln>
                <a:solidFill>
                  <a:srgbClr val="39639D">
                    <a:lumMod val="75000"/>
                  </a:srgbClr>
                </a:solidFill>
                <a:cs typeface="Titr" pitchFamily="2" charset="-78"/>
              </a:rPr>
              <a:t>نامه</a:t>
            </a:r>
            <a:r>
              <a:rPr lang="fa-IR" altLang="fa-IR" sz="3200" cap="all" dirty="0" smtClean="0">
                <a:ln>
                  <a:solidFill>
                    <a:sysClr val="windowText" lastClr="000000"/>
                  </a:solidFill>
                </a:ln>
                <a:solidFill>
                  <a:srgbClr val="39639D">
                    <a:lumMod val="75000"/>
                  </a:srgbClr>
                </a:solidFill>
              </a:rPr>
              <a:t> </a:t>
            </a:r>
            <a:r>
              <a:rPr lang="fa-IR" altLang="fa-IR" sz="3200" b="1" cap="all" dirty="0">
                <a:ln>
                  <a:solidFill>
                    <a:srgbClr val="002060"/>
                  </a:solidFill>
                </a:ln>
                <a:solidFill>
                  <a:srgbClr val="39639D">
                    <a:lumMod val="75000"/>
                  </a:srgbClr>
                </a:solidFill>
                <a:cs typeface="Titr" pitchFamily="2" charset="-78"/>
              </a:rPr>
              <a:t>سرمایه</a:t>
            </a:r>
            <a:r>
              <a:rPr lang="fa-IR" altLang="fa-IR" sz="3200" cap="all" dirty="0" smtClean="0">
                <a:ln>
                  <a:solidFill>
                    <a:sysClr val="windowText" lastClr="000000"/>
                  </a:solidFill>
                </a:ln>
                <a:solidFill>
                  <a:srgbClr val="39639D">
                    <a:lumMod val="75000"/>
                  </a:srgbClr>
                </a:solidFill>
              </a:rPr>
              <a:t> </a:t>
            </a:r>
            <a:r>
              <a:rPr lang="fa-IR" altLang="fa-IR" sz="3200" b="1" cap="all" dirty="0">
                <a:ln>
                  <a:solidFill>
                    <a:srgbClr val="002060"/>
                  </a:solidFill>
                </a:ln>
                <a:solidFill>
                  <a:srgbClr val="39639D">
                    <a:lumMod val="75000"/>
                  </a:srgbClr>
                </a:solidFill>
                <a:cs typeface="Titr" pitchFamily="2" charset="-78"/>
              </a:rPr>
              <a:t>گذاری</a:t>
            </a:r>
          </a:p>
        </p:txBody>
      </p:sp>
      <p:sp>
        <p:nvSpPr>
          <p:cNvPr id="3" name="TextBox 2"/>
          <p:cNvSpPr txBox="1"/>
          <p:nvPr/>
        </p:nvSpPr>
        <p:spPr>
          <a:xfrm>
            <a:off x="719405" y="1556792"/>
            <a:ext cx="11041227" cy="1077218"/>
          </a:xfrm>
          <a:prstGeom prst="rect">
            <a:avLst/>
          </a:prstGeom>
          <a:noFill/>
        </p:spPr>
        <p:txBody>
          <a:bodyPr wrap="square" rtlCol="1">
            <a:spAutoFit/>
          </a:bodyPr>
          <a:lstStyle/>
          <a:p>
            <a:pPr algn="just" rtl="1" fontAlgn="base">
              <a:spcBef>
                <a:spcPct val="0"/>
              </a:spcBef>
              <a:spcAft>
                <a:spcPct val="0"/>
              </a:spcAft>
            </a:pPr>
            <a:r>
              <a:rPr lang="fa-IR" altLang="fa-IR" sz="3200" b="1" cap="all" dirty="0">
                <a:ln>
                  <a:solidFill>
                    <a:srgbClr val="002060"/>
                  </a:solidFill>
                </a:ln>
                <a:solidFill>
                  <a:srgbClr val="39639D">
                    <a:lumMod val="75000"/>
                  </a:srgbClr>
                </a:solidFill>
                <a:cs typeface="Titr" pitchFamily="2" charset="-78"/>
              </a:rPr>
              <a:t>این بیمه نامه اصل و سود سرمایه گذاری ایرانیان در کشورهای میزبان سرمایه گذاری را در برابر ریسکهای سیاسی، تحت پوشش قرار می دهد</a:t>
            </a:r>
            <a:r>
              <a:rPr lang="fa-IR" altLang="fa-IR" sz="3200" b="1" dirty="0" smtClean="0">
                <a:ln>
                  <a:solidFill>
                    <a:srgbClr val="39639D">
                      <a:lumMod val="75000"/>
                    </a:srgbClr>
                  </a:solidFill>
                </a:ln>
                <a:solidFill>
                  <a:prstClr val="white"/>
                </a:solidFill>
                <a:latin typeface="Arial" pitchFamily="34" charset="0"/>
                <a:cs typeface="2  Zar" pitchFamily="2" charset="-78"/>
              </a:rPr>
              <a:t>.</a:t>
            </a:r>
            <a:endParaRPr lang="fa-IR" sz="3200" b="1" dirty="0">
              <a:ln>
                <a:solidFill>
                  <a:srgbClr val="39639D">
                    <a:lumMod val="75000"/>
                  </a:srgbClr>
                </a:solidFill>
              </a:ln>
              <a:solidFill>
                <a:prstClr val="white"/>
              </a:solidFill>
              <a:latin typeface="Arial" pitchFamily="34" charset="0"/>
              <a:cs typeface="2  Zar"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11376"/>
            <a:ext cx="12192000" cy="2746663"/>
          </a:xfrm>
          <a:prstGeom prst="rect">
            <a:avLst/>
          </a:prstGeom>
        </p:spPr>
      </p:pic>
    </p:spTree>
    <p:extLst>
      <p:ext uri="{BB962C8B-B14F-4D97-AF65-F5344CB8AC3E}">
        <p14:creationId xmlns:p14="http://schemas.microsoft.com/office/powerpoint/2010/main" val="22924396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7828" y="260677"/>
            <a:ext cx="4403770" cy="584775"/>
          </a:xfrm>
          <a:prstGeom prst="rect">
            <a:avLst/>
          </a:prstGeom>
        </p:spPr>
        <p:txBody>
          <a:bodyPr wrap="none">
            <a:spAutoFit/>
          </a:bodyPr>
          <a:lstStyle/>
          <a:p>
            <a:pPr algn="ctr" fontAlgn="base">
              <a:spcBef>
                <a:spcPct val="0"/>
              </a:spcBef>
              <a:spcAft>
                <a:spcPct val="0"/>
              </a:spcAft>
              <a:defRPr/>
            </a:pPr>
            <a:r>
              <a:rPr lang="fa-IR" sz="3200" b="1" cap="all" dirty="0">
                <a:ln>
                  <a:solidFill>
                    <a:srgbClr val="002060"/>
                  </a:solidFill>
                </a:ln>
                <a:solidFill>
                  <a:srgbClr val="39639D">
                    <a:lumMod val="75000"/>
                  </a:srgbClr>
                </a:solidFill>
                <a:cs typeface="Titr" pitchFamily="2" charset="-78"/>
              </a:rPr>
              <a:t>ریسکهای</a:t>
            </a:r>
            <a:r>
              <a:rPr lang="fa-IR" sz="3200" cap="all" dirty="0" smtClean="0">
                <a:ln>
                  <a:solidFill>
                    <a:sysClr val="windowText" lastClr="000000"/>
                  </a:solidFill>
                </a:ln>
                <a:solidFill>
                  <a:srgbClr val="39639D">
                    <a:lumMod val="75000"/>
                  </a:srgbClr>
                </a:solidFill>
              </a:rPr>
              <a:t> </a:t>
            </a:r>
            <a:r>
              <a:rPr lang="fa-IR" sz="3200" b="1" cap="all" dirty="0">
                <a:ln>
                  <a:solidFill>
                    <a:srgbClr val="002060"/>
                  </a:solidFill>
                </a:ln>
                <a:solidFill>
                  <a:srgbClr val="39639D">
                    <a:lumMod val="75000"/>
                  </a:srgbClr>
                </a:solidFill>
                <a:cs typeface="Titr" pitchFamily="2" charset="-78"/>
              </a:rPr>
              <a:t>سیاسی</a:t>
            </a:r>
            <a:r>
              <a:rPr lang="fa-IR" sz="3200" cap="all" dirty="0" smtClean="0">
                <a:ln>
                  <a:solidFill>
                    <a:sysClr val="windowText" lastClr="000000"/>
                  </a:solidFill>
                </a:ln>
                <a:solidFill>
                  <a:srgbClr val="39639D">
                    <a:lumMod val="75000"/>
                  </a:srgbClr>
                </a:solidFill>
              </a:rPr>
              <a:t> </a:t>
            </a:r>
            <a:r>
              <a:rPr lang="fa-IR" sz="3200" b="1" cap="all" dirty="0">
                <a:ln>
                  <a:solidFill>
                    <a:srgbClr val="002060"/>
                  </a:solidFill>
                </a:ln>
                <a:solidFill>
                  <a:srgbClr val="39639D">
                    <a:lumMod val="75000"/>
                  </a:srgbClr>
                </a:solidFill>
                <a:cs typeface="Titr" pitchFamily="2" charset="-78"/>
              </a:rPr>
              <a:t>تحت</a:t>
            </a:r>
            <a:r>
              <a:rPr lang="fa-IR" sz="3200" cap="all" dirty="0" smtClean="0">
                <a:ln>
                  <a:solidFill>
                    <a:sysClr val="windowText" lastClr="000000"/>
                  </a:solidFill>
                </a:ln>
                <a:solidFill>
                  <a:srgbClr val="39639D">
                    <a:lumMod val="75000"/>
                  </a:srgbClr>
                </a:solidFill>
              </a:rPr>
              <a:t> </a:t>
            </a:r>
            <a:r>
              <a:rPr lang="fa-IR" sz="3200" b="1" cap="all" dirty="0">
                <a:ln>
                  <a:solidFill>
                    <a:srgbClr val="002060"/>
                  </a:solidFill>
                </a:ln>
                <a:solidFill>
                  <a:srgbClr val="39639D">
                    <a:lumMod val="75000"/>
                  </a:srgbClr>
                </a:solidFill>
                <a:cs typeface="Titr" pitchFamily="2" charset="-78"/>
              </a:rPr>
              <a:t>پوشش</a:t>
            </a:r>
          </a:p>
        </p:txBody>
      </p:sp>
      <p:sp>
        <p:nvSpPr>
          <p:cNvPr id="3" name="Rounded Rectangle 2"/>
          <p:cNvSpPr/>
          <p:nvPr/>
        </p:nvSpPr>
        <p:spPr>
          <a:xfrm>
            <a:off x="527381" y="1862969"/>
            <a:ext cx="8928992" cy="936104"/>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r>
              <a:rPr lang="fa-IR" b="1" dirty="0">
                <a:solidFill>
                  <a:srgbClr val="39639D">
                    <a:lumMod val="75000"/>
                  </a:srgbClr>
                </a:solidFill>
                <a:cs typeface="2  Zar" pitchFamily="2" charset="-78"/>
              </a:rPr>
              <a:t>بروز جنگ ، جنگ داخلي ، انقلاب، اغتشاش ، كودتا ، آشوب‌هاي داخلي و بطور كلي هر گونه خشونت يا زد و خورد سازمان يافته داراي ماهيت سياسي</a:t>
            </a:r>
            <a:endParaRPr lang="en-US" b="1" dirty="0">
              <a:solidFill>
                <a:srgbClr val="39639D">
                  <a:lumMod val="75000"/>
                </a:srgbClr>
              </a:solidFill>
              <a:cs typeface="2  Zar" pitchFamily="2" charset="-78"/>
            </a:endParaRPr>
          </a:p>
          <a:p>
            <a:pPr algn="ctr" fontAlgn="base">
              <a:spcBef>
                <a:spcPct val="0"/>
              </a:spcBef>
              <a:spcAft>
                <a:spcPct val="0"/>
              </a:spcAft>
            </a:pPr>
            <a:endParaRPr lang="fa-IR" b="1" dirty="0">
              <a:solidFill>
                <a:srgbClr val="39639D">
                  <a:lumMod val="75000"/>
                </a:srgbClr>
              </a:solidFill>
              <a:cs typeface="2  Zar" pitchFamily="2" charset="-78"/>
            </a:endParaRPr>
          </a:p>
        </p:txBody>
      </p:sp>
      <p:sp>
        <p:nvSpPr>
          <p:cNvPr id="4" name="Rounded Rectangle 3"/>
          <p:cNvSpPr/>
          <p:nvPr/>
        </p:nvSpPr>
        <p:spPr>
          <a:xfrm>
            <a:off x="1059651" y="2996952"/>
            <a:ext cx="8876776" cy="79208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r>
              <a:rPr lang="fa-IR" b="1" dirty="0" smtClean="0">
                <a:solidFill>
                  <a:srgbClr val="39639D">
                    <a:lumMod val="75000"/>
                  </a:srgbClr>
                </a:solidFill>
                <a:cs typeface="2  Zar" pitchFamily="2" charset="-78"/>
              </a:rPr>
              <a:t>محدودیت در انتقال ارز</a:t>
            </a:r>
            <a:endParaRPr lang="fa-IR" b="1" dirty="0">
              <a:solidFill>
                <a:srgbClr val="39639D">
                  <a:lumMod val="75000"/>
                </a:srgbClr>
              </a:solidFill>
              <a:cs typeface="2  Zar" pitchFamily="2" charset="-78"/>
            </a:endParaRPr>
          </a:p>
        </p:txBody>
      </p:sp>
      <p:sp>
        <p:nvSpPr>
          <p:cNvPr id="6" name="Rounded Rectangle 5"/>
          <p:cNvSpPr/>
          <p:nvPr/>
        </p:nvSpPr>
        <p:spPr>
          <a:xfrm>
            <a:off x="1827736" y="3933056"/>
            <a:ext cx="8876776" cy="79208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r>
              <a:rPr lang="fa-IR" b="1" dirty="0">
                <a:solidFill>
                  <a:srgbClr val="39639D">
                    <a:lumMod val="75000"/>
                  </a:srgbClr>
                </a:solidFill>
                <a:cs typeface="2  Zar" pitchFamily="2" charset="-78"/>
              </a:rPr>
              <a:t>سلب مالكيت، ملي شدن و يا هر گونه اقدام ديگري كه بيمه گذاررا از حق مالكيت خود بدون پرداخت منصفانه خسارت محروم نمايد</a:t>
            </a:r>
          </a:p>
        </p:txBody>
      </p:sp>
      <p:sp>
        <p:nvSpPr>
          <p:cNvPr id="13" name="Flowchart: Delay 12"/>
          <p:cNvSpPr/>
          <p:nvPr/>
        </p:nvSpPr>
        <p:spPr>
          <a:xfrm>
            <a:off x="10032440" y="2996952"/>
            <a:ext cx="768085" cy="792088"/>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rPr>
              <a:t>2</a:t>
            </a:r>
            <a:endParaRPr lang="fa-IR" sz="2000" dirty="0">
              <a:solidFill>
                <a:prstClr val="white"/>
              </a:solidFill>
            </a:endParaRPr>
          </a:p>
        </p:txBody>
      </p:sp>
      <p:sp>
        <p:nvSpPr>
          <p:cNvPr id="14" name="Flowchart: Delay 13"/>
          <p:cNvSpPr/>
          <p:nvPr/>
        </p:nvSpPr>
        <p:spPr>
          <a:xfrm>
            <a:off x="10800524" y="4005064"/>
            <a:ext cx="768085" cy="792088"/>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rPr>
              <a:t>3</a:t>
            </a:r>
            <a:endParaRPr lang="fa-IR" sz="2000" dirty="0">
              <a:solidFill>
                <a:prstClr val="white"/>
              </a:solidFill>
            </a:endParaRPr>
          </a:p>
        </p:txBody>
      </p:sp>
      <p:sp>
        <p:nvSpPr>
          <p:cNvPr id="9" name="Flowchart: Delay 8"/>
          <p:cNvSpPr/>
          <p:nvPr/>
        </p:nvSpPr>
        <p:spPr>
          <a:xfrm>
            <a:off x="9579708" y="1916832"/>
            <a:ext cx="768085" cy="792088"/>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rPr>
              <a:t>1</a:t>
            </a:r>
            <a:endParaRPr lang="fa-IR" sz="2000" dirty="0">
              <a:solidFill>
                <a:prstClr val="white"/>
              </a:solidFill>
            </a:endParaRPr>
          </a:p>
        </p:txBody>
      </p:sp>
      <p:sp>
        <p:nvSpPr>
          <p:cNvPr id="10" name="Rounded Rectangle 9"/>
          <p:cNvSpPr/>
          <p:nvPr/>
        </p:nvSpPr>
        <p:spPr>
          <a:xfrm>
            <a:off x="2307789" y="4972262"/>
            <a:ext cx="8876776" cy="79208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fontAlgn="base">
              <a:spcBef>
                <a:spcPct val="0"/>
              </a:spcBef>
              <a:spcAft>
                <a:spcPct val="0"/>
              </a:spcAft>
            </a:pPr>
            <a:r>
              <a:rPr lang="fa-IR" b="1" dirty="0">
                <a:solidFill>
                  <a:srgbClr val="39639D">
                    <a:lumMod val="75000"/>
                  </a:srgbClr>
                </a:solidFill>
                <a:cs typeface="2  Zar" pitchFamily="2" charset="-78"/>
              </a:rPr>
              <a:t>نقض قرارداد برای </a:t>
            </a:r>
            <a:r>
              <a:rPr lang="fa-IR" b="1" dirty="0" smtClean="0">
                <a:solidFill>
                  <a:srgbClr val="39639D">
                    <a:lumMod val="75000"/>
                  </a:srgbClr>
                </a:solidFill>
                <a:cs typeface="2  Zar" pitchFamily="2" charset="-78"/>
              </a:rPr>
              <a:t>طرح های </a:t>
            </a:r>
            <a:r>
              <a:rPr lang="en-US" b="1" dirty="0">
                <a:solidFill>
                  <a:srgbClr val="39639D">
                    <a:lumMod val="75000"/>
                  </a:srgbClr>
                </a:solidFill>
                <a:cs typeface="2  Zar" pitchFamily="2" charset="-78"/>
              </a:rPr>
              <a:t>BOT</a:t>
            </a:r>
            <a:r>
              <a:rPr lang="fa-IR" b="1" dirty="0">
                <a:solidFill>
                  <a:srgbClr val="39639D">
                    <a:lumMod val="75000"/>
                  </a:srgbClr>
                </a:solidFill>
                <a:cs typeface="2  Zar" pitchFamily="2" charset="-78"/>
              </a:rPr>
              <a:t>، </a:t>
            </a:r>
            <a:r>
              <a:rPr lang="en-US" b="1" dirty="0" smtClean="0">
                <a:solidFill>
                  <a:srgbClr val="39639D">
                    <a:lumMod val="75000"/>
                  </a:srgbClr>
                </a:solidFill>
                <a:cs typeface="2  Zar" pitchFamily="2" charset="-78"/>
              </a:rPr>
              <a:t>BOOT</a:t>
            </a:r>
            <a:r>
              <a:rPr lang="fa-IR" b="1" dirty="0" smtClean="0">
                <a:solidFill>
                  <a:srgbClr val="39639D">
                    <a:lumMod val="75000"/>
                  </a:srgbClr>
                </a:solidFill>
                <a:cs typeface="2  Zar" pitchFamily="2" charset="-78"/>
              </a:rPr>
              <a:t> (قراردادهایی </a:t>
            </a:r>
            <a:r>
              <a:rPr lang="fa-IR" b="1" dirty="0">
                <a:solidFill>
                  <a:srgbClr val="39639D">
                    <a:lumMod val="75000"/>
                  </a:srgbClr>
                </a:solidFill>
                <a:cs typeface="2  Zar" pitchFamily="2" charset="-78"/>
              </a:rPr>
              <a:t>که تضمین خرید </a:t>
            </a:r>
            <a:r>
              <a:rPr lang="fa-IR" b="1" dirty="0" smtClean="0">
                <a:solidFill>
                  <a:srgbClr val="39639D">
                    <a:lumMod val="75000"/>
                  </a:srgbClr>
                </a:solidFill>
                <a:cs typeface="2  Zar" pitchFamily="2" charset="-78"/>
              </a:rPr>
              <a:t>دارند)</a:t>
            </a:r>
            <a:endParaRPr lang="fa-IR" b="1" dirty="0">
              <a:solidFill>
                <a:srgbClr val="39639D">
                  <a:lumMod val="75000"/>
                </a:srgbClr>
              </a:solidFill>
              <a:cs typeface="2  Zar" pitchFamily="2" charset="-78"/>
            </a:endParaRPr>
          </a:p>
        </p:txBody>
      </p:sp>
      <p:sp>
        <p:nvSpPr>
          <p:cNvPr id="11" name="Flowchart: Delay 10"/>
          <p:cNvSpPr/>
          <p:nvPr/>
        </p:nvSpPr>
        <p:spPr>
          <a:xfrm>
            <a:off x="11280576" y="5013176"/>
            <a:ext cx="768085" cy="792088"/>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pPr>
            <a:r>
              <a:rPr lang="fa-IR" sz="2000" dirty="0" smtClean="0">
                <a:solidFill>
                  <a:prstClr val="white"/>
                </a:solidFill>
              </a:rPr>
              <a:t>4</a:t>
            </a:r>
            <a:endParaRPr lang="fa-IR" sz="2000" dirty="0">
              <a:solidFill>
                <a:prstClr val="white"/>
              </a:solidFill>
            </a:endParaRPr>
          </a:p>
        </p:txBody>
      </p:sp>
    </p:spTree>
    <p:extLst>
      <p:ext uri="{BB962C8B-B14F-4D97-AF65-F5344CB8AC3E}">
        <p14:creationId xmlns:p14="http://schemas.microsoft.com/office/powerpoint/2010/main" val="11915436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5576" y="332685"/>
            <a:ext cx="8544949" cy="584775"/>
          </a:xfrm>
          <a:prstGeom prst="rect">
            <a:avLst/>
          </a:prstGeom>
        </p:spPr>
        <p:txBody>
          <a:bodyPr wrap="square">
            <a:spAutoFit/>
          </a:bodyPr>
          <a:lstStyle/>
          <a:p>
            <a:pPr algn="ctr" eaLnBrk="0" fontAlgn="base" hangingPunct="0">
              <a:spcBef>
                <a:spcPct val="0"/>
              </a:spcBef>
              <a:spcAft>
                <a:spcPct val="0"/>
              </a:spcAft>
              <a:defRPr/>
            </a:pPr>
            <a:r>
              <a:rPr lang="fa-IR" sz="3200" b="1" cap="all" dirty="0" smtClean="0">
                <a:ln>
                  <a:solidFill>
                    <a:srgbClr val="002060"/>
                  </a:solidFill>
                </a:ln>
                <a:solidFill>
                  <a:srgbClr val="39639D">
                    <a:lumMod val="75000"/>
                  </a:srgbClr>
                </a:solidFill>
                <a:cs typeface="Titr" pitchFamily="2" charset="-78"/>
              </a:rPr>
              <a:t>نحوه محاسبه حق بیمه پوشش سرمایه گذاری</a:t>
            </a:r>
            <a:endParaRPr lang="fa-IR" sz="3200" b="1" cap="all" dirty="0">
              <a:ln>
                <a:solidFill>
                  <a:srgbClr val="002060"/>
                </a:solidFill>
              </a:ln>
              <a:solidFill>
                <a:srgbClr val="39639D">
                  <a:lumMod val="75000"/>
                </a:srgbClr>
              </a:solidFill>
              <a:cs typeface="Titr" pitchFamily="2" charset="-78"/>
            </a:endParaRPr>
          </a:p>
        </p:txBody>
      </p:sp>
      <p:sp>
        <p:nvSpPr>
          <p:cNvPr id="3" name="TextBox 2"/>
          <p:cNvSpPr txBox="1"/>
          <p:nvPr/>
        </p:nvSpPr>
        <p:spPr>
          <a:xfrm>
            <a:off x="431372" y="1733931"/>
            <a:ext cx="11137237" cy="461665"/>
          </a:xfrm>
          <a:prstGeom prst="rect">
            <a:avLst/>
          </a:prstGeom>
          <a:noFill/>
        </p:spPr>
        <p:txBody>
          <a:bodyPr wrap="square" rtlCol="1">
            <a:spAutoFit/>
          </a:bodyPr>
          <a:lstStyle/>
          <a:p>
            <a:pPr algn="ctr" fontAlgn="base">
              <a:spcBef>
                <a:spcPct val="0"/>
              </a:spcBef>
              <a:spcAft>
                <a:spcPct val="0"/>
              </a:spcAft>
            </a:pPr>
            <a:r>
              <a:rPr lang="fa-IR" altLang="fa-IR" sz="2400" b="1" cap="all" dirty="0">
                <a:ln>
                  <a:solidFill>
                    <a:srgbClr val="002060"/>
                  </a:solidFill>
                </a:ln>
                <a:solidFill>
                  <a:srgbClr val="39639D">
                    <a:lumMod val="75000"/>
                  </a:srgbClr>
                </a:solidFill>
                <a:cs typeface="Titr" pitchFamily="2" charset="-78"/>
              </a:rPr>
              <a:t>حق بیمه بر اساس گروه هر یک از ریسکهای سیاسی تحت پوشش بصورت سالانه محاسبه میگردد</a:t>
            </a:r>
            <a:r>
              <a:rPr lang="fa-IR" altLang="fa-IR"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2  Zar" pitchFamily="2" charset="-78"/>
              </a:rPr>
              <a:t>.</a:t>
            </a:r>
            <a:r>
              <a:rPr lang="en-US" altLang="fa-IR"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2  Zar" pitchFamily="2" charset="-78"/>
              </a:rPr>
              <a:t> </a:t>
            </a:r>
            <a:endParaRPr lang="fa-IR"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2  Zar" pitchFamily="2" charset="-78"/>
            </a:endParaRPr>
          </a:p>
        </p:txBody>
      </p:sp>
      <p:sp>
        <p:nvSpPr>
          <p:cNvPr id="5" name="TextBox 4"/>
          <p:cNvSpPr txBox="1"/>
          <p:nvPr/>
        </p:nvSpPr>
        <p:spPr>
          <a:xfrm>
            <a:off x="1295468" y="2780928"/>
            <a:ext cx="9697077" cy="1631216"/>
          </a:xfrm>
          <a:prstGeom prst="rect">
            <a:avLst/>
          </a:prstGeom>
          <a:noFill/>
        </p:spPr>
        <p:txBody>
          <a:bodyPr wrap="square" rtlCol="1">
            <a:spAutoFit/>
          </a:bodyPr>
          <a:lstStyle/>
          <a:p>
            <a:pPr algn="just" rtl="1" fontAlgn="base">
              <a:spcBef>
                <a:spcPct val="0"/>
              </a:spcBef>
              <a:spcAft>
                <a:spcPct val="0"/>
              </a:spcAft>
              <a:buFontTx/>
              <a:buBlip>
                <a:blip r:embed="rId2"/>
              </a:buBlip>
              <a:defRPr/>
            </a:pPr>
            <a:r>
              <a:rPr lang="fa-IR" sz="2000" b="1" dirty="0">
                <a:solidFill>
                  <a:srgbClr val="39639D">
                    <a:lumMod val="75000"/>
                  </a:srgbClr>
                </a:solidFill>
                <a:latin typeface="Arial" pitchFamily="34" charset="0"/>
                <a:cs typeface="2  Zar" pitchFamily="2" charset="-78"/>
              </a:rPr>
              <a:t>هر یک از ریسکهای چهارگانه تحت پوشش بصورت جداگانه ارزیابی و </a:t>
            </a:r>
            <a:r>
              <a:rPr lang="fa-IR" sz="2000" b="1" dirty="0" smtClean="0">
                <a:solidFill>
                  <a:srgbClr val="39639D">
                    <a:lumMod val="75000"/>
                  </a:srgbClr>
                </a:solidFill>
                <a:latin typeface="Arial" pitchFamily="34" charset="0"/>
                <a:cs typeface="2  Zar" pitchFamily="2" charset="-78"/>
              </a:rPr>
              <a:t>حق بیمه </a:t>
            </a:r>
            <a:r>
              <a:rPr lang="fa-IR" sz="2000" b="1" dirty="0">
                <a:solidFill>
                  <a:srgbClr val="39639D">
                    <a:lumMod val="75000"/>
                  </a:srgbClr>
                </a:solidFill>
                <a:latin typeface="Arial" pitchFamily="34" charset="0"/>
                <a:cs typeface="2  Zar" pitchFamily="2" charset="-78"/>
              </a:rPr>
              <a:t>مربوطه اخذ میگردد. سرمایه گذار میتواند متقاضی پوشش کلیه ریسکها و یا هر یک از ریسکهای تحت پوشش بصورت جداگانه باشد.</a:t>
            </a:r>
            <a:endParaRPr lang="en-US" sz="2000" b="1" dirty="0">
              <a:solidFill>
                <a:srgbClr val="39639D">
                  <a:lumMod val="75000"/>
                </a:srgbClr>
              </a:solidFill>
              <a:latin typeface="Arial" pitchFamily="34" charset="0"/>
              <a:cs typeface="2  Zar" pitchFamily="2" charset="-78"/>
            </a:endParaRPr>
          </a:p>
          <a:p>
            <a:pPr algn="just" rtl="1" fontAlgn="base">
              <a:spcBef>
                <a:spcPct val="0"/>
              </a:spcBef>
              <a:spcAft>
                <a:spcPct val="0"/>
              </a:spcAft>
              <a:buFontTx/>
              <a:buBlip>
                <a:blip r:embed="rId2"/>
              </a:buBlip>
              <a:defRPr/>
            </a:pPr>
            <a:r>
              <a:rPr lang="fa-IR" sz="2000" b="1" dirty="0">
                <a:solidFill>
                  <a:srgbClr val="39639D">
                    <a:lumMod val="75000"/>
                  </a:srgbClr>
                </a:solidFill>
                <a:latin typeface="Arial" pitchFamily="34" charset="0"/>
                <a:cs typeface="2  Zar" pitchFamily="2" charset="-78"/>
              </a:rPr>
              <a:t>حق بیمه بصورت سالانه و در ابتدای دوره بیمه ای قبل از صدور بیمه نامه و یا تمدید آن اخذ میگردد.</a:t>
            </a:r>
            <a:r>
              <a:rPr lang="en-US" sz="2000" b="1" dirty="0">
                <a:solidFill>
                  <a:srgbClr val="39639D">
                    <a:lumMod val="75000"/>
                  </a:srgbClr>
                </a:solidFill>
                <a:latin typeface="Arial" pitchFamily="34" charset="0"/>
                <a:cs typeface="2  Zar" pitchFamily="2" charset="-78"/>
              </a:rPr>
              <a:t> </a:t>
            </a:r>
          </a:p>
          <a:p>
            <a:pPr algn="just" rtl="1" fontAlgn="base">
              <a:spcBef>
                <a:spcPct val="0"/>
              </a:spcBef>
              <a:spcAft>
                <a:spcPct val="0"/>
              </a:spcAft>
              <a:buFontTx/>
              <a:buBlip>
                <a:blip r:embed="rId2"/>
              </a:buBlip>
              <a:defRPr/>
            </a:pPr>
            <a:r>
              <a:rPr lang="fa-IR" sz="2000" b="1" dirty="0">
                <a:solidFill>
                  <a:srgbClr val="39639D">
                    <a:lumMod val="75000"/>
                  </a:srgbClr>
                </a:solidFill>
                <a:latin typeface="Arial" pitchFamily="34" charset="0"/>
                <a:cs typeface="2  Zar" pitchFamily="2" charset="-78"/>
              </a:rPr>
              <a:t>تخفیف های قابل اعمال در حق بیمه عبارتند از: پوشش همزمان چهار ریسک 15%، سه ریسک 10% و دو ریسک 5%. در خصوص کشورهایی که دولت ج.ا.ایران با آنها مبادرت به انعقاد قرارداد حمایت از سرمایه گذاری متقابل نموده است امکان تخفیف تا 25% وجود دارد</a:t>
            </a:r>
            <a:endParaRPr lang="fa-IR" sz="2000" dirty="0">
              <a:solidFill>
                <a:srgbClr val="39639D">
                  <a:lumMod val="75000"/>
                </a:srgbClr>
              </a:solidFill>
              <a:latin typeface="Arial" pitchFamily="34" charset="0"/>
            </a:endParaRPr>
          </a:p>
        </p:txBody>
      </p:sp>
    </p:spTree>
    <p:extLst>
      <p:ext uri="{BB962C8B-B14F-4D97-AF65-F5344CB8AC3E}">
        <p14:creationId xmlns:p14="http://schemas.microsoft.com/office/powerpoint/2010/main" val="41731745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0302" y="404681"/>
            <a:ext cx="6502101" cy="584775"/>
          </a:xfrm>
          <a:prstGeom prst="rect">
            <a:avLst/>
          </a:prstGeom>
        </p:spPr>
        <p:txBody>
          <a:bodyPr wrap="none">
            <a:spAutoFit/>
          </a:bodyPr>
          <a:lstStyle/>
          <a:p>
            <a:pPr algn="ctr" fontAlgn="base">
              <a:spcBef>
                <a:spcPct val="0"/>
              </a:spcBef>
              <a:spcAft>
                <a:spcPct val="0"/>
              </a:spcAft>
              <a:defRPr/>
            </a:pPr>
            <a:r>
              <a:rPr lang="fa-IR" sz="3200" b="1" cap="all" dirty="0">
                <a:ln>
                  <a:solidFill>
                    <a:srgbClr val="002060"/>
                  </a:solidFill>
                </a:ln>
                <a:solidFill>
                  <a:prstClr val="black"/>
                </a:solidFill>
                <a:cs typeface="Titr" pitchFamily="2" charset="-78"/>
              </a:rPr>
              <a:t>ضمانت</a:t>
            </a:r>
            <a:r>
              <a:rPr lang="fa-IR" sz="3200" cap="all" dirty="0" smtClean="0">
                <a:ln>
                  <a:solidFill>
                    <a:sysClr val="windowText" lastClr="000000"/>
                  </a:solidFill>
                </a:ln>
                <a:solidFill>
                  <a:prstClr val="black"/>
                </a:solidFill>
              </a:rPr>
              <a:t> </a:t>
            </a:r>
            <a:r>
              <a:rPr lang="fa-IR" sz="3200" b="1" cap="all" dirty="0">
                <a:ln>
                  <a:solidFill>
                    <a:srgbClr val="002060"/>
                  </a:solidFill>
                </a:ln>
                <a:solidFill>
                  <a:prstClr val="black"/>
                </a:solidFill>
                <a:cs typeface="Titr" pitchFamily="2" charset="-78"/>
              </a:rPr>
              <a:t>نامه های مبتنی بر قرارداد پیمانکاری</a:t>
            </a:r>
          </a:p>
        </p:txBody>
      </p:sp>
      <p:sp>
        <p:nvSpPr>
          <p:cNvPr id="4" name="TextBox 3"/>
          <p:cNvSpPr txBox="1"/>
          <p:nvPr/>
        </p:nvSpPr>
        <p:spPr>
          <a:xfrm>
            <a:off x="431372" y="1617764"/>
            <a:ext cx="11425269"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r" fontAlgn="base">
              <a:spcBef>
                <a:spcPct val="0"/>
              </a:spcBef>
              <a:spcAft>
                <a:spcPct val="0"/>
              </a:spcAft>
            </a:pPr>
            <a:r>
              <a:rPr lang="fa-IR" sz="2800" b="1" dirty="0" smtClean="0">
                <a:solidFill>
                  <a:srgbClr val="39639D">
                    <a:lumMod val="75000"/>
                  </a:srgbClr>
                </a:solidFill>
                <a:cs typeface="2  Zar" pitchFamily="2" charset="-78"/>
              </a:rPr>
              <a:t>ضمانت نامه قراردادهای پیمانکاری جهت پوشش ضمانت نامه های بانکی شرکت در مناقصه، پیش پرداخت، حسن انجام کار و کسور وجه الضامن صاد، صادر میشود.</a:t>
            </a:r>
          </a:p>
          <a:p>
            <a:pPr algn="r" fontAlgn="base">
              <a:spcBef>
                <a:spcPct val="0"/>
              </a:spcBef>
              <a:spcAft>
                <a:spcPct val="0"/>
              </a:spcAft>
            </a:pPr>
            <a:r>
              <a:rPr lang="fa-IR" sz="2800" b="1" dirty="0" smtClean="0">
                <a:solidFill>
                  <a:srgbClr val="39639D">
                    <a:lumMod val="75000"/>
                  </a:srgbClr>
                </a:solidFill>
                <a:cs typeface="2  Zar" pitchFamily="2" charset="-78"/>
              </a:rPr>
              <a:t>ریسکهای تحت پوشش عبارتند از:ورشکستگی/ قصور پیمانکار ایرانی</a:t>
            </a:r>
          </a:p>
          <a:p>
            <a:pPr algn="r" fontAlgn="base">
              <a:spcBef>
                <a:spcPct val="0"/>
              </a:spcBef>
              <a:spcAft>
                <a:spcPct val="0"/>
              </a:spcAft>
            </a:pPr>
            <a:r>
              <a:rPr lang="fa-IR" sz="2800" b="1" dirty="0" smtClean="0">
                <a:solidFill>
                  <a:srgbClr val="39639D">
                    <a:lumMod val="75000"/>
                  </a:srgbClr>
                </a:solidFill>
                <a:cs typeface="2  Zar" pitchFamily="2" charset="-78"/>
              </a:rPr>
              <a:t>میزان تحت پوشش: 100 درصد مبلغ ضمانت نامه</a:t>
            </a:r>
          </a:p>
          <a:p>
            <a:pPr algn="r" fontAlgn="base">
              <a:spcBef>
                <a:spcPct val="0"/>
              </a:spcBef>
              <a:spcAft>
                <a:spcPct val="0"/>
              </a:spcAft>
            </a:pPr>
            <a:r>
              <a:rPr lang="fa-IR" sz="2800" b="1" dirty="0" smtClean="0">
                <a:solidFill>
                  <a:srgbClr val="39639D">
                    <a:lumMod val="75000"/>
                  </a:srgbClr>
                </a:solidFill>
                <a:cs typeface="2  Zar" pitchFamily="2" charset="-78"/>
              </a:rPr>
              <a:t>دوره تحت پوشش: به میزان کل دوره ضمانت نامه بانکی</a:t>
            </a:r>
          </a:p>
          <a:p>
            <a:pPr marL="457200" indent="-457200" algn="r" fontAlgn="base">
              <a:spcBef>
                <a:spcPct val="0"/>
              </a:spcBef>
              <a:spcAft>
                <a:spcPct val="0"/>
              </a:spcAft>
              <a:buFontTx/>
              <a:buChar char="-"/>
            </a:pPr>
            <a:endParaRPr lang="en-US" sz="2800" b="1" dirty="0">
              <a:solidFill>
                <a:srgbClr val="39639D">
                  <a:lumMod val="75000"/>
                </a:srgbClr>
              </a:solidFill>
              <a:cs typeface="2  Zar" pitchFamily="2" charset="-78"/>
            </a:endParaRPr>
          </a:p>
        </p:txBody>
      </p:sp>
    </p:spTree>
    <p:extLst>
      <p:ext uri="{BB962C8B-B14F-4D97-AF65-F5344CB8AC3E}">
        <p14:creationId xmlns:p14="http://schemas.microsoft.com/office/powerpoint/2010/main" val="291850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2937" y="404681"/>
            <a:ext cx="4116833" cy="584775"/>
          </a:xfrm>
          <a:prstGeom prst="rect">
            <a:avLst/>
          </a:prstGeom>
        </p:spPr>
        <p:txBody>
          <a:bodyPr wrap="none">
            <a:spAutoFit/>
          </a:bodyPr>
          <a:lstStyle/>
          <a:p>
            <a:pPr algn="ctr" fontAlgn="base">
              <a:spcBef>
                <a:spcPct val="0"/>
              </a:spcBef>
              <a:spcAft>
                <a:spcPct val="0"/>
              </a:spcAft>
              <a:defRPr/>
            </a:pPr>
            <a:r>
              <a:rPr lang="fa-IR" sz="3200" b="1" cap="all" dirty="0">
                <a:ln>
                  <a:solidFill>
                    <a:srgbClr val="002060"/>
                  </a:solidFill>
                </a:ln>
                <a:solidFill>
                  <a:prstClr val="black"/>
                </a:solidFill>
                <a:cs typeface="Titr" pitchFamily="2" charset="-78"/>
              </a:rPr>
              <a:t>ضمانت</a:t>
            </a:r>
            <a:r>
              <a:rPr lang="fa-IR" sz="3200" cap="all" dirty="0" smtClean="0">
                <a:ln>
                  <a:solidFill>
                    <a:sysClr val="windowText" lastClr="000000"/>
                  </a:solidFill>
                </a:ln>
                <a:solidFill>
                  <a:prstClr val="black"/>
                </a:solidFill>
              </a:rPr>
              <a:t> </a:t>
            </a:r>
            <a:r>
              <a:rPr lang="fa-IR" sz="3200" b="1" cap="all" dirty="0">
                <a:ln>
                  <a:solidFill>
                    <a:srgbClr val="002060"/>
                  </a:solidFill>
                </a:ln>
                <a:solidFill>
                  <a:prstClr val="black"/>
                </a:solidFill>
                <a:cs typeface="Titr" pitchFamily="2" charset="-78"/>
              </a:rPr>
              <a:t>نامه های پیمانکاری </a:t>
            </a:r>
          </a:p>
        </p:txBody>
      </p:sp>
      <p:sp>
        <p:nvSpPr>
          <p:cNvPr id="3" name="TextBox 2"/>
          <p:cNvSpPr txBox="1"/>
          <p:nvPr/>
        </p:nvSpPr>
        <p:spPr>
          <a:xfrm>
            <a:off x="815416" y="1265377"/>
            <a:ext cx="10561173" cy="3970318"/>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marL="342900" indent="-342900" algn="r" rtl="1" eaLnBrk="0" fontAlgn="base" hangingPunct="0">
              <a:spcBef>
                <a:spcPct val="20000"/>
              </a:spcBef>
              <a:spcAft>
                <a:spcPct val="0"/>
              </a:spcAft>
              <a:buFontTx/>
              <a:buBlip>
                <a:blip r:embed="rId2"/>
              </a:buBlip>
              <a:defRPr/>
            </a:pPr>
            <a:r>
              <a:rPr lang="fa-IR" altLang="fa-IR" sz="2800" b="1" kern="0" dirty="0" smtClean="0">
                <a:solidFill>
                  <a:srgbClr val="000000"/>
                </a:solidFill>
                <a:latin typeface="Arial Narrow"/>
                <a:cs typeface="Zar" pitchFamily="2" charset="-78"/>
              </a:rPr>
              <a:t>ضمانت نامه شرکت در مناقصه</a:t>
            </a:r>
            <a:endParaRPr lang="fa-IR" altLang="fa-IR" sz="2800" b="1" kern="0" dirty="0">
              <a:solidFill>
                <a:srgbClr val="000000"/>
              </a:solidFill>
              <a:latin typeface="Arial Narrow"/>
              <a:cs typeface="Zar" pitchFamily="2" charset="-78"/>
            </a:endParaRPr>
          </a:p>
          <a:p>
            <a:pPr marL="342900" indent="-342900" algn="just" rtl="1" eaLnBrk="0" fontAlgn="base" hangingPunct="0">
              <a:spcBef>
                <a:spcPct val="20000"/>
              </a:spcBef>
              <a:spcAft>
                <a:spcPct val="0"/>
              </a:spcAft>
              <a:buFontTx/>
              <a:buBlip>
                <a:blip r:embed="rId2"/>
              </a:buBlip>
              <a:defRPr/>
            </a:pPr>
            <a:r>
              <a:rPr lang="fa-IR" altLang="fa-IR" sz="2800" b="1" kern="0" dirty="0" smtClean="0">
                <a:solidFill>
                  <a:srgbClr val="000000"/>
                </a:solidFill>
                <a:latin typeface="Arial Narrow"/>
                <a:cs typeface="Zar" pitchFamily="2" charset="-78"/>
              </a:rPr>
              <a:t>ضمانت نامه حسن انجام کار</a:t>
            </a:r>
          </a:p>
          <a:p>
            <a:pPr marL="342900" indent="-342900" algn="just" rtl="1" eaLnBrk="0" fontAlgn="base" hangingPunct="0">
              <a:spcBef>
                <a:spcPct val="20000"/>
              </a:spcBef>
              <a:spcAft>
                <a:spcPct val="0"/>
              </a:spcAft>
              <a:buFontTx/>
              <a:buBlip>
                <a:blip r:embed="rId2"/>
              </a:buBlip>
              <a:defRPr/>
            </a:pPr>
            <a:r>
              <a:rPr lang="fa-IR" altLang="fa-IR" sz="2800" b="1" kern="0" dirty="0" smtClean="0">
                <a:solidFill>
                  <a:srgbClr val="000000"/>
                </a:solidFill>
                <a:latin typeface="Arial Narrow"/>
                <a:cs typeface="Zar" pitchFamily="2" charset="-78"/>
              </a:rPr>
              <a:t>ضمانت نامه پیش پرداخت</a:t>
            </a:r>
          </a:p>
          <a:p>
            <a:pPr marL="342900" indent="-342900" algn="just" rtl="1" eaLnBrk="0" fontAlgn="base" hangingPunct="0">
              <a:spcBef>
                <a:spcPct val="20000"/>
              </a:spcBef>
              <a:spcAft>
                <a:spcPct val="0"/>
              </a:spcAft>
              <a:buFontTx/>
              <a:buBlip>
                <a:blip r:embed="rId2"/>
              </a:buBlip>
              <a:defRPr/>
            </a:pPr>
            <a:r>
              <a:rPr lang="fa-IR" altLang="fa-IR" sz="2800" b="1" kern="0" dirty="0" smtClean="0">
                <a:solidFill>
                  <a:srgbClr val="000000"/>
                </a:solidFill>
                <a:latin typeface="Arial Narrow"/>
                <a:cs typeface="Zar" pitchFamily="2" charset="-78"/>
              </a:rPr>
              <a:t>ضمانت نامه متقابل</a:t>
            </a:r>
          </a:p>
          <a:p>
            <a:pPr marL="342900" indent="-342900" algn="just" rtl="1" eaLnBrk="0" fontAlgn="base" hangingPunct="0">
              <a:spcBef>
                <a:spcPct val="20000"/>
              </a:spcBef>
              <a:spcAft>
                <a:spcPct val="0"/>
              </a:spcAft>
              <a:buFontTx/>
              <a:buBlip>
                <a:blip r:embed="rId2"/>
              </a:buBlip>
              <a:defRPr/>
            </a:pPr>
            <a:r>
              <a:rPr lang="fa-IR" altLang="fa-IR" sz="2800" b="1" kern="0" dirty="0" smtClean="0">
                <a:solidFill>
                  <a:srgbClr val="000000"/>
                </a:solidFill>
                <a:latin typeface="Arial Narrow"/>
                <a:cs typeface="Zar" pitchFamily="2" charset="-78"/>
              </a:rPr>
              <a:t>ضمانت نامه کسور وجه الضمان</a:t>
            </a:r>
          </a:p>
          <a:p>
            <a:pPr algn="just" rtl="1" eaLnBrk="0" fontAlgn="base" hangingPunct="0">
              <a:spcBef>
                <a:spcPct val="20000"/>
              </a:spcBef>
              <a:spcAft>
                <a:spcPct val="0"/>
              </a:spcAft>
              <a:defRPr/>
            </a:pPr>
            <a:r>
              <a:rPr lang="fa-IR" altLang="fa-IR" sz="2800" b="1" kern="0" dirty="0" smtClean="0">
                <a:solidFill>
                  <a:srgbClr val="000000"/>
                </a:solidFill>
                <a:latin typeface="Arial Narrow"/>
                <a:cs typeface="Zar" pitchFamily="2" charset="-78"/>
              </a:rPr>
              <a:t>حق بیمه صدور ضمانت نامه ها بر اساس رتبه اعتباری پیمانکار ایرانی  و رتبه اعتباری کشور کارفرما (به میزان حداقل 0/2134% و حداکثر 1/3388% سالانه) محاسبه میگردد.</a:t>
            </a:r>
            <a:endParaRPr lang="en-US" altLang="fa-IR" sz="2800" b="1" kern="0" dirty="0">
              <a:solidFill>
                <a:srgbClr val="000000"/>
              </a:solidFill>
              <a:latin typeface="Arial Narrow"/>
              <a:cs typeface="Zar" pitchFamily="2" charset="-78"/>
            </a:endParaRPr>
          </a:p>
        </p:txBody>
      </p:sp>
    </p:spTree>
    <p:extLst>
      <p:ext uri="{BB962C8B-B14F-4D97-AF65-F5344CB8AC3E}">
        <p14:creationId xmlns:p14="http://schemas.microsoft.com/office/powerpoint/2010/main" val="8400087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403" y="548680"/>
            <a:ext cx="10945216" cy="892552"/>
          </a:xfrm>
          <a:prstGeom prst="rect">
            <a:avLst/>
          </a:prstGeom>
        </p:spPr>
        <p:txBody>
          <a:bodyPr wrap="square">
            <a:spAutoFit/>
          </a:bodyPr>
          <a:lstStyle/>
          <a:p>
            <a:pPr algn="ctr" rtl="1">
              <a:spcBef>
                <a:spcPct val="0"/>
              </a:spcBef>
              <a:defRPr/>
            </a:pPr>
            <a:r>
              <a:rPr lang="fa-IR" altLang="fa-IR" sz="2600" b="1" cap="all" dirty="0">
                <a:ln>
                  <a:solidFill>
                    <a:srgbClr val="002060"/>
                  </a:solidFill>
                </a:ln>
                <a:solidFill>
                  <a:prstClr val="black"/>
                </a:solidFill>
                <a:cs typeface="Titr" pitchFamily="2" charset="-78"/>
              </a:rPr>
              <a:t>كمك به تامين مالي صادرات در مرحله قبل از حمل در قالب ضمانت‌نامه‌هاي اعتباری ریالی/ ارزی صادره به نفع بانك اعتبار دهنده</a:t>
            </a:r>
            <a:endParaRPr lang="en-US" altLang="fa-IR" sz="2600" b="1" cap="all" dirty="0">
              <a:ln>
                <a:solidFill>
                  <a:srgbClr val="002060"/>
                </a:solidFill>
              </a:ln>
              <a:solidFill>
                <a:prstClr val="black"/>
              </a:solidFill>
              <a:cs typeface="Titr" pitchFamily="2" charset="-78"/>
            </a:endParaRPr>
          </a:p>
        </p:txBody>
      </p:sp>
      <p:sp>
        <p:nvSpPr>
          <p:cNvPr id="4" name="Rectangle 3"/>
          <p:cNvSpPr/>
          <p:nvPr/>
        </p:nvSpPr>
        <p:spPr>
          <a:xfrm>
            <a:off x="719405" y="1628807"/>
            <a:ext cx="10753195" cy="2954655"/>
          </a:xfrm>
          <a:prstGeom prst="rect">
            <a:avLst/>
          </a:prstGeom>
        </p:spPr>
        <p:txBody>
          <a:bodyPr wrap="square">
            <a:spAutoFit/>
          </a:bodyPr>
          <a:lstStyle/>
          <a:p>
            <a:pPr algn="just" rtl="1" fontAlgn="base">
              <a:spcBef>
                <a:spcPct val="0"/>
              </a:spcBef>
              <a:spcAft>
                <a:spcPct val="0"/>
              </a:spcAft>
            </a:pPr>
            <a:r>
              <a:rPr lang="ar-SA" altLang="en-US" sz="3100" b="1" dirty="0">
                <a:solidFill>
                  <a:srgbClr val="39639D">
                    <a:lumMod val="75000"/>
                  </a:srgbClr>
                </a:solidFill>
                <a:cs typeface="2  Zar" pitchFamily="2" charset="-78"/>
              </a:rPr>
              <a:t>صندوق ضمانت صادرات ايران در راستاي گسترش و رونق صادرات غير نفتي و حمايت از صادركنندگاني كه داراي حسن شهرت</a:t>
            </a:r>
            <a:r>
              <a:rPr lang="fa-IR" altLang="en-US" sz="3100" b="1" dirty="0">
                <a:solidFill>
                  <a:srgbClr val="39639D">
                    <a:lumMod val="75000"/>
                  </a:srgbClr>
                </a:solidFill>
                <a:cs typeface="2  Zar" pitchFamily="2" charset="-78"/>
              </a:rPr>
              <a:t> </a:t>
            </a:r>
            <a:r>
              <a:rPr lang="ar-SA" altLang="en-US" sz="3100" b="1" dirty="0">
                <a:solidFill>
                  <a:srgbClr val="39639D">
                    <a:lumMod val="75000"/>
                  </a:srgbClr>
                </a:solidFill>
                <a:cs typeface="2  Zar" pitchFamily="2" charset="-78"/>
              </a:rPr>
              <a:t>و سوابق صادراتي و اعتباري قابل قبولي باشند اقدام به صدور ضمانت نامه هاي اعتباري</a:t>
            </a:r>
            <a:r>
              <a:rPr lang="fa-IR" altLang="en-US" sz="3100" b="1" dirty="0">
                <a:solidFill>
                  <a:srgbClr val="39639D">
                    <a:lumMod val="75000"/>
                  </a:srgbClr>
                </a:solidFill>
                <a:cs typeface="2  Zar" pitchFamily="2" charset="-78"/>
              </a:rPr>
              <a:t> </a:t>
            </a:r>
            <a:r>
              <a:rPr lang="ar-SA" altLang="en-US" sz="3100" b="1" dirty="0">
                <a:solidFill>
                  <a:srgbClr val="39639D">
                    <a:lumMod val="75000"/>
                  </a:srgbClr>
                </a:solidFill>
                <a:cs typeface="2  Zar" pitchFamily="2" charset="-78"/>
              </a:rPr>
              <a:t>(</a:t>
            </a:r>
            <a:r>
              <a:rPr lang="fa-IR" altLang="en-US" sz="3100" b="1" dirty="0">
                <a:solidFill>
                  <a:srgbClr val="39639D">
                    <a:lumMod val="75000"/>
                  </a:srgbClr>
                </a:solidFill>
                <a:cs typeface="2  Zar" pitchFamily="2" charset="-78"/>
              </a:rPr>
              <a:t>‌</a:t>
            </a:r>
            <a:r>
              <a:rPr lang="ar-SA" altLang="en-US" sz="3100" b="1" dirty="0">
                <a:solidFill>
                  <a:srgbClr val="39639D">
                    <a:lumMod val="75000"/>
                  </a:srgbClr>
                </a:solidFill>
                <a:cs typeface="2  Zar" pitchFamily="2" charset="-78"/>
              </a:rPr>
              <a:t>ارزي و ريالي) </a:t>
            </a:r>
            <a:r>
              <a:rPr lang="fa-IR" altLang="en-US" sz="3100" b="1" dirty="0">
                <a:solidFill>
                  <a:srgbClr val="39639D">
                    <a:lumMod val="75000"/>
                  </a:srgbClr>
                </a:solidFill>
                <a:cs typeface="2  Zar" pitchFamily="2" charset="-78"/>
              </a:rPr>
              <a:t>به عنوان جانشين وثايق به نفع بانك ها و توليد كنندگان جهت اعطاي اعتبار به ايشان </a:t>
            </a:r>
            <a:r>
              <a:rPr lang="ar-SA" altLang="en-US" sz="3100" b="1" dirty="0">
                <a:solidFill>
                  <a:srgbClr val="39639D">
                    <a:lumMod val="75000"/>
                  </a:srgbClr>
                </a:solidFill>
                <a:cs typeface="2  Zar" pitchFamily="2" charset="-78"/>
              </a:rPr>
              <a:t>مي</a:t>
            </a:r>
            <a:r>
              <a:rPr lang="fa-IR" altLang="en-US" sz="3100" b="1" dirty="0">
                <a:solidFill>
                  <a:srgbClr val="39639D">
                    <a:lumMod val="75000"/>
                  </a:srgbClr>
                </a:solidFill>
                <a:cs typeface="2  Zar" pitchFamily="2" charset="-78"/>
              </a:rPr>
              <a:t>‌</a:t>
            </a:r>
            <a:r>
              <a:rPr lang="ar-SA" altLang="en-US" sz="3100" b="1" dirty="0">
                <a:solidFill>
                  <a:srgbClr val="39639D">
                    <a:lumMod val="75000"/>
                  </a:srgbClr>
                </a:solidFill>
                <a:cs typeface="2  Zar" pitchFamily="2" charset="-78"/>
              </a:rPr>
              <a:t>نمايد</a:t>
            </a:r>
            <a:r>
              <a:rPr lang="fa-IR" altLang="en-US" sz="3100" b="1" dirty="0">
                <a:solidFill>
                  <a:srgbClr val="39639D">
                    <a:lumMod val="75000"/>
                  </a:srgbClr>
                </a:solidFill>
                <a:cs typeface="2  Zar" pitchFamily="2" charset="-78"/>
              </a:rPr>
              <a:t>. </a:t>
            </a:r>
            <a:r>
              <a:rPr lang="fa-IR" altLang="fa-IR" sz="3100" b="1" dirty="0">
                <a:solidFill>
                  <a:srgbClr val="39639D">
                    <a:lumMod val="75000"/>
                  </a:srgbClr>
                </a:solidFill>
                <a:cs typeface="2  Zar" pitchFamily="2" charset="-78"/>
              </a:rPr>
              <a:t>نوع ارز مندرج در ضمانت‌نامه بر اساس </a:t>
            </a:r>
            <a:r>
              <a:rPr lang="fa-IR" altLang="en-US" sz="3100" b="1" dirty="0">
                <a:solidFill>
                  <a:srgbClr val="39639D">
                    <a:lumMod val="75000"/>
                  </a:srgbClr>
                </a:solidFill>
                <a:cs typeface="2  Zar" pitchFamily="2" charset="-78"/>
              </a:rPr>
              <a:t>درخواست</a:t>
            </a:r>
            <a:r>
              <a:rPr lang="fa-IR" altLang="fa-IR" sz="3100" b="1" dirty="0">
                <a:solidFill>
                  <a:srgbClr val="39639D">
                    <a:lumMod val="75000"/>
                  </a:srgbClr>
                </a:solidFill>
                <a:cs typeface="2  Zar" pitchFamily="2" charset="-78"/>
              </a:rPr>
              <a:t> بانك ذينفع با توجه به قرارداد تسهيلات خواهد بود .</a:t>
            </a:r>
          </a:p>
          <a:p>
            <a:pPr algn="just" rtl="1" fontAlgn="base">
              <a:spcBef>
                <a:spcPct val="0"/>
              </a:spcBef>
              <a:spcAft>
                <a:spcPct val="0"/>
              </a:spcAft>
            </a:pPr>
            <a:r>
              <a:rPr lang="fa-IR" altLang="en-US" sz="3100" b="1" dirty="0">
                <a:solidFill>
                  <a:srgbClr val="39639D">
                    <a:lumMod val="75000"/>
                  </a:srgbClr>
                </a:solidFill>
                <a:cs typeface="2  Zar" pitchFamily="2" charset="-78"/>
              </a:rPr>
              <a:t>صندوق ميتواند با صدور ضمانتنامه اعتباري بي قيد و شرط به نفع بانك ،در واقع ضامن صادركننده نزد بانك شده و  بازپرداخت اصل و سود تسهيلات را براي بانك تضمين نمايد. </a:t>
            </a:r>
          </a:p>
        </p:txBody>
      </p:sp>
    </p:spTree>
    <p:extLst>
      <p:ext uri="{BB962C8B-B14F-4D97-AF65-F5344CB8AC3E}">
        <p14:creationId xmlns:p14="http://schemas.microsoft.com/office/powerpoint/2010/main" val="4949406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403" y="548682"/>
            <a:ext cx="10945216" cy="646331"/>
          </a:xfrm>
          <a:prstGeom prst="rect">
            <a:avLst/>
          </a:prstGeom>
        </p:spPr>
        <p:txBody>
          <a:bodyPr wrap="square">
            <a:spAutoFit/>
          </a:bodyPr>
          <a:lstStyle/>
          <a:p>
            <a:pPr algn="ctr" rtl="1">
              <a:spcBef>
                <a:spcPct val="0"/>
              </a:spcBef>
              <a:defRPr/>
            </a:pPr>
            <a:r>
              <a:rPr lang="fa-IR" altLang="fa-IR" sz="3600" b="1" cap="all" dirty="0" smtClean="0">
                <a:ln>
                  <a:solidFill>
                    <a:srgbClr val="002060"/>
                  </a:solidFill>
                </a:ln>
                <a:solidFill>
                  <a:prstClr val="black"/>
                </a:solidFill>
                <a:cs typeface="Titr" pitchFamily="2" charset="-78"/>
              </a:rPr>
              <a:t>اعتبار سنجی</a:t>
            </a:r>
            <a:endParaRPr lang="en-US" altLang="fa-IR" sz="3600" b="1" cap="all" dirty="0">
              <a:ln>
                <a:solidFill>
                  <a:srgbClr val="002060"/>
                </a:solidFill>
              </a:ln>
              <a:solidFill>
                <a:prstClr val="black"/>
              </a:solidFill>
              <a:cs typeface="Titr" pitchFamily="2" charset="-78"/>
            </a:endParaRPr>
          </a:p>
        </p:txBody>
      </p:sp>
      <p:sp>
        <p:nvSpPr>
          <p:cNvPr id="3" name="TextBox 2"/>
          <p:cNvSpPr txBox="1"/>
          <p:nvPr/>
        </p:nvSpPr>
        <p:spPr>
          <a:xfrm>
            <a:off x="903912" y="1628814"/>
            <a:ext cx="10561173" cy="1800493"/>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justLow" rtl="1" fontAlgn="base">
              <a:spcBef>
                <a:spcPct val="0"/>
              </a:spcBef>
              <a:spcAft>
                <a:spcPct val="0"/>
              </a:spcAft>
            </a:pPr>
            <a:r>
              <a:rPr lang="fa-IR" altLang="fa-IR" sz="3700" b="1" dirty="0">
                <a:solidFill>
                  <a:srgbClr val="39639D">
                    <a:lumMod val="75000"/>
                  </a:srgbClr>
                </a:solidFill>
                <a:cs typeface="2  Zar" pitchFamily="2" charset="-78"/>
              </a:rPr>
              <a:t> در تمامي سيستم هاي اعتباري نوين از جمله صندوق ، گزارش اعتباري و نتيجه اعتبار سنجي</a:t>
            </a:r>
            <a:r>
              <a:rPr lang="fa-IR" altLang="fa-IR" sz="3700" b="1" u="sng" dirty="0">
                <a:solidFill>
                  <a:srgbClr val="39639D">
                    <a:lumMod val="75000"/>
                  </a:srgbClr>
                </a:solidFill>
                <a:cs typeface="2  Zar" pitchFamily="2" charset="-78"/>
              </a:rPr>
              <a:t>، ملاك اعطاء و يا عدم اعطاي تسهيلات ( اعتبار ) و تعيين سقف اعتباري و نوع وثايق</a:t>
            </a:r>
            <a:r>
              <a:rPr lang="fa-IR" altLang="fa-IR" sz="3700" b="1" dirty="0">
                <a:solidFill>
                  <a:srgbClr val="39639D">
                    <a:lumMod val="75000"/>
                  </a:srgbClr>
                </a:solidFill>
                <a:cs typeface="2  Zar" pitchFamily="2" charset="-78"/>
              </a:rPr>
              <a:t> درخواستي ميباشد . </a:t>
            </a:r>
            <a:endParaRPr lang="fa-IR" altLang="en-US" sz="3700" b="1" dirty="0">
              <a:solidFill>
                <a:srgbClr val="39639D">
                  <a:lumMod val="75000"/>
                </a:srgbClr>
              </a:solidFill>
              <a:cs typeface="2  Zar" pitchFamily="2" charset="-78"/>
            </a:endParaRPr>
          </a:p>
        </p:txBody>
      </p:sp>
    </p:spTree>
    <p:extLst>
      <p:ext uri="{BB962C8B-B14F-4D97-AF65-F5344CB8AC3E}">
        <p14:creationId xmlns:p14="http://schemas.microsoft.com/office/powerpoint/2010/main" val="13370440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383226"/>
            <a:ext cx="8680675" cy="804066"/>
          </a:xfrm>
          <a:noFill/>
        </p:spPr>
        <p:txBody>
          <a:bodyPr wrap="square" rtlCol="0">
            <a:spAutoFit/>
          </a:bodyPr>
          <a:lstStyle/>
          <a:p>
            <a:pPr algn="ctr" rtl="1"/>
            <a:r>
              <a:rPr lang="fa-IR" sz="5000" dirty="0">
                <a:ln w="19050">
                  <a:noFill/>
                </a:ln>
                <a:solidFill>
                  <a:schemeClr val="accent5">
                    <a:lumMod val="50000"/>
                  </a:schemeClr>
                </a:solidFill>
                <a:latin typeface="Nastaliq" panose="02020505000000020003" pitchFamily="18" charset="0"/>
                <a:ea typeface="+mn-ea"/>
                <a:cs typeface="Nastaliq" panose="02020505000000020003" pitchFamily="18" charset="0"/>
              </a:rPr>
              <a:t>حجم صادرات جهانی کالا و خدمات </a:t>
            </a:r>
            <a:r>
              <a:rPr lang="fa-IR" sz="5000" dirty="0" smtClean="0">
                <a:ln w="19050">
                  <a:noFill/>
                </a:ln>
                <a:solidFill>
                  <a:schemeClr val="accent5">
                    <a:lumMod val="50000"/>
                  </a:schemeClr>
                </a:solidFill>
                <a:latin typeface="Nastaliq" panose="02020505000000020003" pitchFamily="18" charset="0"/>
                <a:ea typeface="+mn-ea"/>
                <a:cs typeface="Nastaliq" panose="02020505000000020003" pitchFamily="18" charset="0"/>
              </a:rPr>
              <a:t> (</a:t>
            </a:r>
            <a:r>
              <a:rPr lang="fa-IR" sz="5000" dirty="0">
                <a:ln w="19050">
                  <a:noFill/>
                </a:ln>
                <a:solidFill>
                  <a:schemeClr val="accent5">
                    <a:lumMod val="50000"/>
                  </a:schemeClr>
                </a:solidFill>
                <a:latin typeface="Nastaliq" panose="02020505000000020003" pitchFamily="18" charset="0"/>
                <a:ea typeface="+mn-ea"/>
                <a:cs typeface="Nastaliq" panose="02020505000000020003" pitchFamily="18" charset="0"/>
              </a:rPr>
              <a:t>میلیارد دلار)</a:t>
            </a:r>
            <a:endParaRPr lang="en-US" sz="5000" dirty="0">
              <a:ln w="19050">
                <a:noFill/>
              </a:ln>
              <a:solidFill>
                <a:schemeClr val="accent5">
                  <a:lumMod val="50000"/>
                </a:schemeClr>
              </a:solidFill>
              <a:latin typeface="Nastaliq" panose="02020505000000020003" pitchFamily="18" charset="0"/>
              <a:ea typeface="+mn-ea"/>
              <a:cs typeface="Nastaliq" panose="020205050000000200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5288410"/>
              </p:ext>
            </p:extLst>
          </p:nvPr>
        </p:nvGraphicFramePr>
        <p:xfrm>
          <a:off x="501805" y="1289565"/>
          <a:ext cx="11131296" cy="473650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01841" y="6128392"/>
            <a:ext cx="11424871" cy="83099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rtl="1"/>
            <a:r>
              <a:rPr lang="fa-IR" sz="2400" b="1" dirty="0">
                <a:solidFill>
                  <a:schemeClr val="accent1">
                    <a:lumMod val="50000"/>
                  </a:schemeClr>
                </a:solidFill>
                <a:cs typeface="Zar" panose="00000400000000000000" pitchFamily="2" charset="-78"/>
              </a:rPr>
              <a:t>جمع صادرات کالا و خدمات در سال </a:t>
            </a:r>
            <a:r>
              <a:rPr lang="fa-IR" sz="2400" b="1" dirty="0" smtClean="0">
                <a:solidFill>
                  <a:schemeClr val="accent1">
                    <a:lumMod val="50000"/>
                  </a:schemeClr>
                </a:solidFill>
                <a:cs typeface="Zar" panose="00000400000000000000" pitchFamily="2" charset="-78"/>
              </a:rPr>
              <a:t>2019: </a:t>
            </a:r>
            <a:r>
              <a:rPr lang="fa-IR" sz="2400" b="1" dirty="0">
                <a:solidFill>
                  <a:schemeClr val="accent1">
                    <a:lumMod val="50000"/>
                  </a:schemeClr>
                </a:solidFill>
                <a:cs typeface="Zar" panose="00000400000000000000" pitchFamily="2" charset="-78"/>
              </a:rPr>
              <a:t>25 تریلیون دلار </a:t>
            </a:r>
            <a:r>
              <a:rPr lang="fa-IR" sz="2400" b="1" dirty="0" smtClean="0">
                <a:solidFill>
                  <a:schemeClr val="accent1">
                    <a:lumMod val="50000"/>
                  </a:schemeClr>
                </a:solidFill>
                <a:cs typeface="Zar" panose="00000400000000000000" pitchFamily="2" charset="-78"/>
              </a:rPr>
              <a:t>- </a:t>
            </a:r>
            <a:r>
              <a:rPr lang="fa-IR" sz="2400" b="1" cap="all" dirty="0">
                <a:solidFill>
                  <a:schemeClr val="accent1">
                    <a:lumMod val="50000"/>
                  </a:schemeClr>
                </a:solidFill>
                <a:latin typeface="Arial" charset="0"/>
                <a:cs typeface="Lotus" pitchFamily="2" charset="-78"/>
              </a:rPr>
              <a:t>ماخذ: سازمان جهانی تجارت</a:t>
            </a:r>
            <a:endParaRPr lang="en-US" sz="1600" dirty="0">
              <a:solidFill>
                <a:schemeClr val="accent1">
                  <a:lumMod val="50000"/>
                </a:schemeClr>
              </a:solidFill>
            </a:endParaRPr>
          </a:p>
          <a:p>
            <a:pPr algn="ctr" rtl="1">
              <a:buNone/>
            </a:pPr>
            <a:endParaRPr lang="en-US" sz="2400" dirty="0">
              <a:solidFill>
                <a:schemeClr val="accent1">
                  <a:lumMod val="50000"/>
                </a:schemeClr>
              </a:solidFill>
              <a:cs typeface="Zar" panose="00000400000000000000" pitchFamily="2" charset="-78"/>
            </a:endParaRPr>
          </a:p>
        </p:txBody>
      </p:sp>
    </p:spTree>
    <p:extLst>
      <p:ext uri="{BB962C8B-B14F-4D97-AF65-F5344CB8AC3E}">
        <p14:creationId xmlns:p14="http://schemas.microsoft.com/office/powerpoint/2010/main" val="3272066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413" y="622433"/>
            <a:ext cx="11041227" cy="646331"/>
          </a:xfrm>
          <a:prstGeom prst="rect">
            <a:avLst/>
          </a:prstGeom>
        </p:spPr>
        <p:txBody>
          <a:bodyPr wrap="square">
            <a:spAutoFit/>
          </a:bodyPr>
          <a:lstStyle/>
          <a:p>
            <a:pPr algn="ctr" fontAlgn="base">
              <a:spcBef>
                <a:spcPct val="0"/>
              </a:spcBef>
              <a:spcAft>
                <a:spcPct val="0"/>
              </a:spcAft>
              <a:defRPr/>
            </a:pPr>
            <a:r>
              <a:rPr lang="fa-IR" altLang="fa-IR" sz="3600" b="1" cap="all" dirty="0">
                <a:ln w="500">
                  <a:solidFill>
                    <a:srgbClr val="1F497D">
                      <a:shade val="20000"/>
                      <a:satMod val="120000"/>
                    </a:srgbClr>
                  </a:solidFill>
                </a:ln>
                <a:solidFill>
                  <a:prstClr val="black"/>
                </a:solidFill>
                <a:latin typeface="Calibri"/>
                <a:cs typeface="Titr" pitchFamily="2" charset="-78"/>
              </a:rPr>
              <a:t>ویژگی خاص اعتبارسنجی داخلی صندوق</a:t>
            </a:r>
          </a:p>
        </p:txBody>
      </p:sp>
      <p:sp>
        <p:nvSpPr>
          <p:cNvPr id="4" name="TextBox 3"/>
          <p:cNvSpPr txBox="1"/>
          <p:nvPr/>
        </p:nvSpPr>
        <p:spPr>
          <a:xfrm>
            <a:off x="1151165" y="1484784"/>
            <a:ext cx="10177131" cy="3670236"/>
          </a:xfrm>
          <a:prstGeom prst="rect">
            <a:avLst/>
          </a:prstGeom>
          <a:noFill/>
        </p:spPr>
        <p:txBody>
          <a:bodyPr wrap="square" rtlCol="1">
            <a:spAutoFit/>
          </a:bodyPr>
          <a:lstStyle/>
          <a:p>
            <a:pPr algn="justLow" rtl="1" eaLnBrk="0" fontAlgn="base" hangingPunct="0">
              <a:lnSpc>
                <a:spcPct val="150000"/>
              </a:lnSpc>
              <a:spcBef>
                <a:spcPct val="0"/>
              </a:spcBef>
              <a:spcAft>
                <a:spcPct val="0"/>
              </a:spcAft>
            </a:pPr>
            <a:r>
              <a:rPr lang="fa-IR" altLang="fa-IR" sz="3100" b="1" dirty="0">
                <a:solidFill>
                  <a:srgbClr val="39639D">
                    <a:lumMod val="75000"/>
                  </a:srgbClr>
                </a:solidFill>
                <a:cs typeface="2  Zar" pitchFamily="2" charset="-78"/>
              </a:rPr>
              <a:t>اعتبارسنجی از صادرکننده در صندوق به نسبت اعتبارسنجی صادرکننده در بانک از انعطاف بیشتری برخوردار است و به تبع آن </a:t>
            </a:r>
            <a:r>
              <a:rPr lang="fa-IR" altLang="fa-IR" sz="3100" b="1" dirty="0" smtClean="0">
                <a:solidFill>
                  <a:srgbClr val="39639D">
                    <a:lumMod val="75000"/>
                  </a:srgbClr>
                </a:solidFill>
                <a:cs typeface="2  Zar" pitchFamily="2" charset="-78"/>
              </a:rPr>
              <a:t>سقف، </a:t>
            </a:r>
            <a:r>
              <a:rPr lang="fa-IR" altLang="fa-IR" sz="3100" b="1" dirty="0">
                <a:solidFill>
                  <a:srgbClr val="39639D">
                    <a:lumMod val="75000"/>
                  </a:srgbClr>
                </a:solidFill>
                <a:cs typeface="2  Zar" pitchFamily="2" charset="-78"/>
              </a:rPr>
              <a:t>رتبه و وثایق مورد درخواست صندوق از صادرکننده(که همواره بصورت ترکیبی از سفته و وثایق مطمئنه است) با نگاهی کاملا حمایتی محاسبه و اخذ می گردد.</a:t>
            </a:r>
          </a:p>
          <a:p>
            <a:pPr algn="justLow" rtl="1" eaLnBrk="0" fontAlgn="base" hangingPunct="0">
              <a:lnSpc>
                <a:spcPct val="150000"/>
              </a:lnSpc>
              <a:spcBef>
                <a:spcPct val="0"/>
              </a:spcBef>
              <a:spcAft>
                <a:spcPct val="0"/>
              </a:spcAft>
            </a:pPr>
            <a:r>
              <a:rPr lang="fa-IR" altLang="fa-IR" sz="3100" b="1" dirty="0">
                <a:solidFill>
                  <a:srgbClr val="39639D">
                    <a:lumMod val="75000"/>
                  </a:srgbClr>
                </a:solidFill>
                <a:cs typeface="2  Zar" pitchFamily="2" charset="-78"/>
              </a:rPr>
              <a:t>صندوق می تواند به پشتوانه اعتبارسنجی انجام شده و همچنین وثایق ارائه </a:t>
            </a:r>
            <a:r>
              <a:rPr lang="fa-IR" altLang="fa-IR" sz="3100" b="1" dirty="0" smtClean="0">
                <a:solidFill>
                  <a:srgbClr val="39639D">
                    <a:lumMod val="75000"/>
                  </a:srgbClr>
                </a:solidFill>
                <a:cs typeface="2  Zar" pitchFamily="2" charset="-78"/>
              </a:rPr>
              <a:t>شده، </a:t>
            </a:r>
            <a:r>
              <a:rPr lang="fa-IR" altLang="fa-IR" sz="3100" b="1" dirty="0">
                <a:solidFill>
                  <a:srgbClr val="39639D">
                    <a:lumMod val="75000"/>
                  </a:srgbClr>
                </a:solidFill>
                <a:cs typeface="2  Zar" pitchFamily="2" charset="-78"/>
              </a:rPr>
              <a:t>برای بانکهای مختلف ضمانت نامه صادر نماید.</a:t>
            </a:r>
            <a:endParaRPr lang="en-US" altLang="fa-IR" sz="3100" b="1" dirty="0">
              <a:solidFill>
                <a:srgbClr val="39639D">
                  <a:lumMod val="75000"/>
                </a:srgbClr>
              </a:solidFill>
              <a:cs typeface="2  Zar" pitchFamily="2" charset="-78"/>
            </a:endParaRPr>
          </a:p>
        </p:txBody>
      </p:sp>
    </p:spTree>
    <p:extLst>
      <p:ext uri="{BB962C8B-B14F-4D97-AF65-F5344CB8AC3E}">
        <p14:creationId xmlns:p14="http://schemas.microsoft.com/office/powerpoint/2010/main" val="26314640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413" y="622433"/>
            <a:ext cx="11041227" cy="646331"/>
          </a:xfrm>
          <a:prstGeom prst="rect">
            <a:avLst/>
          </a:prstGeom>
        </p:spPr>
        <p:txBody>
          <a:bodyPr wrap="square">
            <a:spAutoFit/>
          </a:bodyPr>
          <a:lstStyle/>
          <a:p>
            <a:pPr algn="ctr" fontAlgn="base">
              <a:spcBef>
                <a:spcPct val="0"/>
              </a:spcBef>
              <a:spcAft>
                <a:spcPct val="0"/>
              </a:spcAft>
              <a:defRPr/>
            </a:pPr>
            <a:r>
              <a:rPr lang="ar-SA" altLang="en-US" sz="3600" b="1" cap="all" dirty="0">
                <a:ln w="500">
                  <a:solidFill>
                    <a:srgbClr val="1F497D">
                      <a:shade val="20000"/>
                      <a:satMod val="120000"/>
                    </a:srgbClr>
                  </a:solidFill>
                </a:ln>
                <a:solidFill>
                  <a:prstClr val="black"/>
                </a:solidFill>
                <a:latin typeface="Calibri"/>
                <a:cs typeface="Titr" pitchFamily="2" charset="-78"/>
              </a:rPr>
              <a:t>شاخص هاي اصلي </a:t>
            </a:r>
            <a:r>
              <a:rPr lang="fa-IR" altLang="en-US" sz="3600" b="1" cap="all" dirty="0">
                <a:ln w="500">
                  <a:solidFill>
                    <a:srgbClr val="1F497D">
                      <a:shade val="20000"/>
                      <a:satMod val="120000"/>
                    </a:srgbClr>
                  </a:solidFill>
                </a:ln>
                <a:solidFill>
                  <a:prstClr val="black"/>
                </a:solidFill>
                <a:latin typeface="Calibri"/>
                <a:cs typeface="Titr" pitchFamily="2" charset="-78"/>
              </a:rPr>
              <a:t>اعتبارسنجي</a:t>
            </a:r>
            <a:endParaRPr lang="fa-IR" altLang="fa-IR" sz="3600" b="1" cap="all" dirty="0">
              <a:ln w="500">
                <a:solidFill>
                  <a:srgbClr val="1F497D">
                    <a:shade val="20000"/>
                    <a:satMod val="120000"/>
                  </a:srgbClr>
                </a:solidFill>
              </a:ln>
              <a:solidFill>
                <a:prstClr val="black"/>
              </a:solidFill>
              <a:latin typeface="Calibri"/>
              <a:cs typeface="Titr" pitchFamily="2" charset="-78"/>
            </a:endParaRPr>
          </a:p>
        </p:txBody>
      </p:sp>
      <p:sp>
        <p:nvSpPr>
          <p:cNvPr id="4" name="TextBox 3"/>
          <p:cNvSpPr txBox="1"/>
          <p:nvPr/>
        </p:nvSpPr>
        <p:spPr>
          <a:xfrm>
            <a:off x="1151165" y="1484798"/>
            <a:ext cx="10177131" cy="2877711"/>
          </a:xfrm>
          <a:prstGeom prst="rect">
            <a:avLst/>
          </a:prstGeom>
          <a:noFill/>
        </p:spPr>
        <p:txBody>
          <a:bodyPr wrap="square" rtlCol="1">
            <a:spAutoFit/>
          </a:bodyPr>
          <a:lstStyle/>
          <a:p>
            <a:pPr algn="just" rtl="1" fontAlgn="base">
              <a:spcBef>
                <a:spcPct val="20000"/>
              </a:spcBef>
              <a:spcAft>
                <a:spcPct val="0"/>
              </a:spcAft>
            </a:pPr>
            <a:r>
              <a:rPr lang="fa-IR" altLang="fa-IR" sz="3100" b="1" dirty="0">
                <a:solidFill>
                  <a:srgbClr val="39639D">
                    <a:lumMod val="75000"/>
                  </a:srgbClr>
                </a:solidFill>
                <a:cs typeface="2  Zar" pitchFamily="2" charset="-78"/>
              </a:rPr>
              <a:t>در الگوي ارائه شده جهت اعتبارسنجي مشتريان شاخص هاي ذيل مورد بررسي قرار مي گيرد :                                                                                                   </a:t>
            </a:r>
          </a:p>
          <a:p>
            <a:pPr algn="r" rtl="1" fontAlgn="base">
              <a:spcBef>
                <a:spcPct val="20000"/>
              </a:spcBef>
              <a:spcAft>
                <a:spcPct val="0"/>
              </a:spcAft>
            </a:pPr>
            <a:r>
              <a:rPr lang="ar-SA" altLang="fa-IR" sz="3100" b="1" dirty="0">
                <a:solidFill>
                  <a:srgbClr val="39639D">
                    <a:lumMod val="75000"/>
                  </a:srgbClr>
                </a:solidFill>
                <a:cs typeface="2  Zar" pitchFamily="2" charset="-78"/>
              </a:rPr>
              <a:t>شخصيت و صلاحيت عمومي متقاضي</a:t>
            </a:r>
            <a:endParaRPr lang="fa-IR" altLang="fa-IR" sz="3100" b="1" dirty="0">
              <a:solidFill>
                <a:srgbClr val="39639D">
                  <a:lumMod val="75000"/>
                </a:srgbClr>
              </a:solidFill>
              <a:cs typeface="2  Zar" pitchFamily="2" charset="-78"/>
            </a:endParaRPr>
          </a:p>
          <a:p>
            <a:pPr algn="r" rtl="1" fontAlgn="base">
              <a:spcBef>
                <a:spcPct val="20000"/>
              </a:spcBef>
              <a:spcAft>
                <a:spcPct val="0"/>
              </a:spcAft>
            </a:pPr>
            <a:r>
              <a:rPr lang="ar-SA" altLang="fa-IR" sz="3100" b="1" dirty="0">
                <a:solidFill>
                  <a:srgbClr val="39639D">
                    <a:lumMod val="75000"/>
                  </a:srgbClr>
                </a:solidFill>
                <a:cs typeface="2  Zar" pitchFamily="2" charset="-78"/>
              </a:rPr>
              <a:t>وضعيت مالي</a:t>
            </a:r>
            <a:endParaRPr lang="fa-IR" altLang="fa-IR" sz="3100" b="1" dirty="0">
              <a:solidFill>
                <a:srgbClr val="39639D">
                  <a:lumMod val="75000"/>
                </a:srgbClr>
              </a:solidFill>
              <a:cs typeface="2  Zar" pitchFamily="2" charset="-78"/>
            </a:endParaRPr>
          </a:p>
          <a:p>
            <a:pPr algn="r" rtl="1" fontAlgn="base">
              <a:spcBef>
                <a:spcPct val="20000"/>
              </a:spcBef>
              <a:spcAft>
                <a:spcPct val="0"/>
              </a:spcAft>
            </a:pPr>
            <a:r>
              <a:rPr lang="ar-SA" altLang="fa-IR" sz="3100" b="1" dirty="0">
                <a:solidFill>
                  <a:srgbClr val="39639D">
                    <a:lumMod val="75000"/>
                  </a:srgbClr>
                </a:solidFill>
                <a:cs typeface="2  Zar" pitchFamily="2" charset="-78"/>
              </a:rPr>
              <a:t>سابقه فعاليت صادراتي</a:t>
            </a:r>
            <a:endParaRPr lang="fa-IR" altLang="fa-IR" sz="3100" b="1" dirty="0">
              <a:solidFill>
                <a:srgbClr val="39639D">
                  <a:lumMod val="75000"/>
                </a:srgbClr>
              </a:solidFill>
              <a:cs typeface="2  Zar" pitchFamily="2" charset="-78"/>
            </a:endParaRPr>
          </a:p>
          <a:p>
            <a:pPr algn="r" rtl="1" fontAlgn="base">
              <a:spcBef>
                <a:spcPct val="20000"/>
              </a:spcBef>
              <a:spcAft>
                <a:spcPct val="0"/>
              </a:spcAft>
            </a:pPr>
            <a:r>
              <a:rPr lang="ar-SA" altLang="fa-IR" sz="3100" b="1" dirty="0">
                <a:solidFill>
                  <a:srgbClr val="39639D">
                    <a:lumMod val="75000"/>
                  </a:srgbClr>
                </a:solidFill>
                <a:cs typeface="2  Zar" pitchFamily="2" charset="-78"/>
              </a:rPr>
              <a:t>ع</a:t>
            </a:r>
            <a:r>
              <a:rPr lang="fa-IR" altLang="fa-IR" sz="3100" b="1" dirty="0">
                <a:solidFill>
                  <a:srgbClr val="39639D">
                    <a:lumMod val="75000"/>
                  </a:srgbClr>
                </a:solidFill>
                <a:cs typeface="2  Zar" pitchFamily="2" charset="-78"/>
              </a:rPr>
              <a:t>مل</a:t>
            </a:r>
            <a:r>
              <a:rPr lang="ar-SA" altLang="fa-IR" sz="3100" b="1" dirty="0">
                <a:solidFill>
                  <a:srgbClr val="39639D">
                    <a:lumMod val="75000"/>
                  </a:srgbClr>
                </a:solidFill>
                <a:cs typeface="2  Zar" pitchFamily="2" charset="-78"/>
              </a:rPr>
              <a:t>كرد و سوابق متقاضي نزد صندوق و </a:t>
            </a:r>
            <a:r>
              <a:rPr lang="fa-IR" altLang="fa-IR" sz="3100" b="1" dirty="0">
                <a:solidFill>
                  <a:srgbClr val="39639D">
                    <a:lumMod val="75000"/>
                  </a:srgbClr>
                </a:solidFill>
                <a:cs typeface="2  Zar" pitchFamily="2" charset="-78"/>
              </a:rPr>
              <a:t>ساير موسسسات مالي و اعتباري   </a:t>
            </a:r>
            <a:r>
              <a:rPr lang="en-US" altLang="fa-IR" sz="3100" b="1" dirty="0">
                <a:solidFill>
                  <a:srgbClr val="39639D">
                    <a:lumMod val="75000"/>
                  </a:srgbClr>
                </a:solidFill>
                <a:cs typeface="2  Zar" pitchFamily="2" charset="-78"/>
              </a:rPr>
              <a:t>   </a:t>
            </a:r>
            <a:r>
              <a:rPr lang="fa-IR" altLang="fa-IR" sz="3100" b="1" dirty="0">
                <a:solidFill>
                  <a:srgbClr val="39639D">
                    <a:lumMod val="75000"/>
                  </a:srgbClr>
                </a:solidFill>
                <a:cs typeface="2  Zar" pitchFamily="2" charset="-78"/>
              </a:rPr>
              <a:t> </a:t>
            </a:r>
            <a:r>
              <a:rPr lang="fa-IR" altLang="fa-IR" sz="3200" dirty="0">
                <a:solidFill>
                  <a:srgbClr val="FFFF00"/>
                </a:solidFill>
                <a:latin typeface="Calibri"/>
                <a:cs typeface="Zar" pitchFamily="2" charset="-78"/>
              </a:rPr>
              <a:t>           </a:t>
            </a:r>
          </a:p>
        </p:txBody>
      </p:sp>
    </p:spTree>
    <p:extLst>
      <p:ext uri="{BB962C8B-B14F-4D97-AF65-F5344CB8AC3E}">
        <p14:creationId xmlns:p14="http://schemas.microsoft.com/office/powerpoint/2010/main" val="25737719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339" y="553268"/>
            <a:ext cx="12048661" cy="584775"/>
          </a:xfrm>
          <a:prstGeom prst="rect">
            <a:avLst/>
          </a:prstGeom>
        </p:spPr>
        <p:txBody>
          <a:bodyPr wrap="square">
            <a:spAutoFit/>
          </a:bodyPr>
          <a:lstStyle/>
          <a:p>
            <a:pPr algn="ctr" fontAlgn="base">
              <a:spcBef>
                <a:spcPct val="0"/>
              </a:spcBef>
              <a:spcAft>
                <a:spcPct val="0"/>
              </a:spcAft>
              <a:defRPr/>
            </a:pPr>
            <a:r>
              <a:rPr lang="fa-IR" altLang="fa-IR" sz="3200" b="1" dirty="0">
                <a:solidFill>
                  <a:srgbClr val="CC3300"/>
                </a:solidFill>
                <a:latin typeface="Coronet"/>
                <a:cs typeface="Titr" pitchFamily="2" charset="-78"/>
              </a:rPr>
              <a:t> </a:t>
            </a:r>
            <a:r>
              <a:rPr lang="fa-IR" altLang="fa-IR" sz="3200" b="1" cap="all" dirty="0">
                <a:ln w="500">
                  <a:solidFill>
                    <a:srgbClr val="1F497D">
                      <a:shade val="20000"/>
                      <a:satMod val="120000"/>
                    </a:srgbClr>
                  </a:solidFill>
                </a:ln>
                <a:solidFill>
                  <a:prstClr val="black"/>
                </a:solidFill>
                <a:latin typeface="Calibri"/>
                <a:cs typeface="Titr" pitchFamily="2" charset="-78"/>
              </a:rPr>
              <a:t>ويژگي‌هاي خاص ضمانت‌نامه‌هاي اعتباري از نگاه صادرکننده</a:t>
            </a:r>
          </a:p>
        </p:txBody>
      </p:sp>
      <p:sp>
        <p:nvSpPr>
          <p:cNvPr id="4" name="TextBox 3"/>
          <p:cNvSpPr txBox="1"/>
          <p:nvPr/>
        </p:nvSpPr>
        <p:spPr>
          <a:xfrm>
            <a:off x="1151165" y="1340768"/>
            <a:ext cx="10177131" cy="3647152"/>
          </a:xfrm>
          <a:prstGeom prst="rect">
            <a:avLst/>
          </a:prstGeom>
          <a:noFill/>
        </p:spPr>
        <p:txBody>
          <a:bodyPr wrap="square" rtlCol="1">
            <a:spAutoFit/>
          </a:bodyPr>
          <a:lstStyle/>
          <a:p>
            <a:pPr algn="r" fontAlgn="base">
              <a:spcBef>
                <a:spcPct val="0"/>
              </a:spcBef>
              <a:spcAft>
                <a:spcPct val="0"/>
              </a:spcAft>
            </a:pPr>
            <a:endParaRPr lang="fa-IR" altLang="fa-IR" sz="2000" dirty="0">
              <a:solidFill>
                <a:srgbClr val="003399"/>
              </a:solidFill>
              <a:latin typeface="Tahoma" pitchFamily="34" charset="0"/>
              <a:cs typeface="Lotus" pitchFamily="2" charset="-78"/>
            </a:endParaRPr>
          </a:p>
          <a:p>
            <a:pPr algn="ctr" fontAlgn="base">
              <a:spcBef>
                <a:spcPct val="0"/>
              </a:spcBef>
              <a:spcAft>
                <a:spcPct val="0"/>
              </a:spcAft>
            </a:pPr>
            <a:r>
              <a:rPr lang="fa-IR" altLang="fa-IR" sz="2800" b="1" dirty="0">
                <a:solidFill>
                  <a:srgbClr val="39639D">
                    <a:lumMod val="75000"/>
                  </a:srgbClr>
                </a:solidFill>
                <a:cs typeface="2  Zar" pitchFamily="2" charset="-78"/>
              </a:rPr>
              <a:t>شوراي محترم پول و اعتبار در جلسه مورخ 1391/10/19 در خصوص نرخ سود تسهيلات صادراتي مصوب نمود :</a:t>
            </a:r>
          </a:p>
          <a:p>
            <a:pPr algn="just" rtl="1" fontAlgn="base">
              <a:spcBef>
                <a:spcPct val="0"/>
              </a:spcBef>
              <a:spcAft>
                <a:spcPct val="0"/>
              </a:spcAft>
            </a:pPr>
            <a:endParaRPr lang="fa-IR" altLang="fa-IR" sz="3100" b="1" dirty="0">
              <a:solidFill>
                <a:srgbClr val="39639D">
                  <a:lumMod val="75000"/>
                </a:srgbClr>
              </a:solidFill>
              <a:cs typeface="2  Zar" pitchFamily="2" charset="-78"/>
            </a:endParaRPr>
          </a:p>
          <a:p>
            <a:pPr algn="just" rtl="1" fontAlgn="base">
              <a:spcBef>
                <a:spcPct val="0"/>
              </a:spcBef>
              <a:spcAft>
                <a:spcPct val="0"/>
              </a:spcAft>
            </a:pPr>
            <a:r>
              <a:rPr lang="fa-IR" altLang="fa-IR" sz="3100" b="1" dirty="0">
                <a:solidFill>
                  <a:srgbClr val="39639D">
                    <a:lumMod val="75000"/>
                  </a:srgbClr>
                </a:solidFill>
                <a:cs typeface="2  Zar" pitchFamily="2" charset="-78"/>
              </a:rPr>
              <a:t>نرخ سود تسهيلات ريالي صادراتي نسبت به ساير تسهيلات ريالي اعطايي، دو درصد كاهش يابد. مبناي تشخيص نظام بانكي كشور براي اعطاي تسهيلات به بخش صادرات، داشتن پوشش ضمانت‌نامه‌اي صندوق ضمانت‌ صادرات مي‌باشد.</a:t>
            </a:r>
          </a:p>
          <a:p>
            <a:pPr algn="just" rtl="1" fontAlgn="base">
              <a:spcBef>
                <a:spcPct val="0"/>
              </a:spcBef>
              <a:spcAft>
                <a:spcPct val="0"/>
              </a:spcAft>
            </a:pPr>
            <a:endParaRPr lang="fa-IR" altLang="fa-IR" sz="3100" b="1" dirty="0">
              <a:solidFill>
                <a:srgbClr val="39639D">
                  <a:lumMod val="75000"/>
                </a:srgbClr>
              </a:solidFill>
              <a:cs typeface="2  Zar" pitchFamily="2" charset="-78"/>
            </a:endParaRPr>
          </a:p>
          <a:p>
            <a:pPr algn="ctr" fontAlgn="base">
              <a:spcBef>
                <a:spcPct val="0"/>
              </a:spcBef>
              <a:spcAft>
                <a:spcPct val="0"/>
              </a:spcAft>
            </a:pPr>
            <a:r>
              <a:rPr lang="fa-IR" altLang="fa-IR" sz="2800" b="1" dirty="0">
                <a:solidFill>
                  <a:srgbClr val="39639D">
                    <a:lumMod val="75000"/>
                  </a:srgbClr>
                </a:solidFill>
                <a:cs typeface="2  Zar" pitchFamily="2" charset="-78"/>
              </a:rPr>
              <a:t>اين بخش‌نامه در تاريخ 1391/11/1391 از سوي بانك مركزي به سيستم بانكي كشور ابلاغ شده است.</a:t>
            </a:r>
            <a:r>
              <a:rPr lang="fa-IR" altLang="fa-IR" sz="2800" dirty="0">
                <a:solidFill>
                  <a:srgbClr val="003399"/>
                </a:solidFill>
                <a:latin typeface="Tahoma" pitchFamily="34" charset="0"/>
                <a:cs typeface="Lotus" pitchFamily="2" charset="-78"/>
              </a:rPr>
              <a:t> </a:t>
            </a:r>
          </a:p>
        </p:txBody>
      </p:sp>
    </p:spTree>
    <p:extLst>
      <p:ext uri="{BB962C8B-B14F-4D97-AF65-F5344CB8AC3E}">
        <p14:creationId xmlns:p14="http://schemas.microsoft.com/office/powerpoint/2010/main" val="19003003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14431" y="1340768"/>
            <a:ext cx="10562167" cy="4846638"/>
          </a:xfrm>
          <a:prstGeom prst="rect">
            <a:avLst/>
          </a:prstGeom>
        </p:spPr>
        <p:txBody>
          <a:bodyPr rtlCol="1">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fontAlgn="base">
              <a:buClr>
                <a:srgbClr val="2DA2BF"/>
              </a:buClr>
              <a:buFontTx/>
              <a:buNone/>
              <a:defRPr/>
            </a:pPr>
            <a:r>
              <a:rPr lang="fa-IR" sz="5000" smtClean="0">
                <a:solidFill>
                  <a:srgbClr val="FFCC00"/>
                </a:solidFill>
                <a:effectLst>
                  <a:outerShdw blurRad="38100" dist="38100" dir="2700000" algn="tl">
                    <a:srgbClr val="000000"/>
                  </a:outerShdw>
                </a:effectLst>
                <a:cs typeface="Titr" pitchFamily="2" charset="-78"/>
              </a:rPr>
              <a:t>سایت‌صندوق‌ضمانت‌صادرات ایران:</a:t>
            </a:r>
          </a:p>
          <a:p>
            <a:pPr algn="ctr" fontAlgn="base">
              <a:buClr>
                <a:srgbClr val="2DA2BF"/>
              </a:buClr>
              <a:buFontTx/>
              <a:buNone/>
              <a:defRPr/>
            </a:pPr>
            <a:r>
              <a:rPr lang="fa-IR" sz="5000" smtClean="0">
                <a:solidFill>
                  <a:srgbClr val="FFCC00"/>
                </a:solidFill>
                <a:effectLst>
                  <a:outerShdw blurRad="38100" dist="38100" dir="2700000" algn="tl">
                    <a:srgbClr val="000000"/>
                  </a:outerShdw>
                </a:effectLst>
                <a:cs typeface="Titr" pitchFamily="2" charset="-78"/>
              </a:rPr>
              <a:t> </a:t>
            </a:r>
            <a:endParaRPr lang="en-US" sz="5000" smtClean="0">
              <a:solidFill>
                <a:srgbClr val="FFCC00"/>
              </a:solidFill>
              <a:effectLst>
                <a:outerShdw blurRad="38100" dist="38100" dir="2700000" algn="tl">
                  <a:srgbClr val="000000"/>
                </a:outerShdw>
              </a:effectLst>
              <a:cs typeface="Titr" pitchFamily="2" charset="-78"/>
            </a:endParaRPr>
          </a:p>
          <a:p>
            <a:pPr algn="ctr" fontAlgn="base">
              <a:buClr>
                <a:srgbClr val="2DA2BF"/>
              </a:buClr>
              <a:buFontTx/>
              <a:buNone/>
              <a:defRPr/>
            </a:pPr>
            <a:r>
              <a:rPr lang="en-US" sz="5000" smtClean="0">
                <a:solidFill>
                  <a:srgbClr val="FF0000"/>
                </a:solidFill>
                <a:effectLst>
                  <a:outerShdw blurRad="38100" dist="38100" dir="2700000" algn="tl">
                    <a:srgbClr val="000000"/>
                  </a:outerShdw>
                </a:effectLst>
                <a:cs typeface="Titr" pitchFamily="2" charset="-78"/>
              </a:rPr>
              <a:t>www.egfi.ir</a:t>
            </a:r>
            <a:endParaRPr lang="fa-IR" sz="5000" dirty="0" smtClean="0">
              <a:solidFill>
                <a:srgbClr val="FF0000"/>
              </a:solidFill>
              <a:effectLst>
                <a:outerShdw blurRad="38100" dist="38100" dir="2700000" algn="tl">
                  <a:srgbClr val="000000"/>
                </a:outerShdw>
              </a:effectLst>
              <a:cs typeface="Titr" pitchFamily="2" charset="-78"/>
            </a:endParaRPr>
          </a:p>
        </p:txBody>
      </p:sp>
    </p:spTree>
    <p:extLst>
      <p:ext uri="{BB962C8B-B14F-4D97-AF65-F5344CB8AC3E}">
        <p14:creationId xmlns:p14="http://schemas.microsoft.com/office/powerpoint/2010/main" val="18141851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8578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426" y="371128"/>
            <a:ext cx="9389327" cy="784830"/>
          </a:xfrm>
          <a:noFill/>
        </p:spPr>
        <p:txBody>
          <a:bodyPr wrap="square" rtlCol="0">
            <a:spAutoFit/>
          </a:bodyPr>
          <a:lstStyle/>
          <a:p>
            <a:pPr algn="ctr" rtl="1"/>
            <a:r>
              <a:rPr lang="fa-IR" sz="5000" dirty="0">
                <a:ln w="19050">
                  <a:noFill/>
                </a:ln>
                <a:solidFill>
                  <a:schemeClr val="accent5">
                    <a:lumMod val="50000"/>
                  </a:schemeClr>
                </a:solidFill>
                <a:latin typeface="Nastaliq" panose="02020505000000020003" pitchFamily="18" charset="0"/>
                <a:ea typeface="+mn-ea"/>
                <a:cs typeface="Nastaliq" panose="02020505000000020003" pitchFamily="18" charset="0"/>
              </a:rPr>
              <a:t>مجموع پوشش‌های ارائه شده توسط صندوق‏های ضمانت </a:t>
            </a:r>
            <a:r>
              <a:rPr lang="fa-IR" sz="5000" dirty="0" smtClean="0">
                <a:ln w="19050">
                  <a:noFill/>
                </a:ln>
                <a:solidFill>
                  <a:schemeClr val="accent5">
                    <a:lumMod val="50000"/>
                  </a:schemeClr>
                </a:solidFill>
                <a:latin typeface="Nastaliq" panose="02020505000000020003" pitchFamily="18" charset="0"/>
                <a:ea typeface="+mn-ea"/>
                <a:cs typeface="Nastaliq" panose="02020505000000020003" pitchFamily="18" charset="0"/>
              </a:rPr>
              <a:t>صادرات در سطح جهان </a:t>
            </a:r>
            <a:r>
              <a:rPr lang="fa-IR" sz="5000" dirty="0">
                <a:ln w="19050">
                  <a:noFill/>
                </a:ln>
                <a:solidFill>
                  <a:schemeClr val="accent5">
                    <a:lumMod val="50000"/>
                  </a:schemeClr>
                </a:solidFill>
                <a:latin typeface="Nastaliq" panose="02020505000000020003" pitchFamily="18" charset="0"/>
                <a:ea typeface="+mn-ea"/>
                <a:cs typeface="Nastaliq" panose="02020505000000020003" pitchFamily="18" charset="0"/>
              </a:rPr>
              <a:t>(میلیارد دلار)</a:t>
            </a:r>
            <a:endParaRPr lang="en-US" sz="5000" dirty="0">
              <a:ln w="19050">
                <a:noFill/>
              </a:ln>
              <a:solidFill>
                <a:schemeClr val="accent5">
                  <a:lumMod val="50000"/>
                </a:schemeClr>
              </a:solidFill>
              <a:latin typeface="Nastaliq" panose="02020505000000020003" pitchFamily="18" charset="0"/>
              <a:ea typeface="+mn-ea"/>
              <a:cs typeface="Nastaliq" panose="02020505000000020003" pitchFamily="18"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4572879"/>
              </p:ext>
            </p:extLst>
          </p:nvPr>
        </p:nvGraphicFramePr>
        <p:xfrm>
          <a:off x="178421" y="1158365"/>
          <a:ext cx="11731083" cy="471832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947882" y="6111015"/>
            <a:ext cx="10660567" cy="461665"/>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algn="ctr" rtl="1">
              <a:buNone/>
              <a:defRPr sz="2400" b="1">
                <a:solidFill>
                  <a:schemeClr val="accent1">
                    <a:lumMod val="50000"/>
                  </a:schemeClr>
                </a:solidFill>
                <a:cs typeface="Zar" panose="00000400000000000000" pitchFamily="2" charset="-7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fa-IR" dirty="0"/>
              <a:t>جمع پوشش‌های ارایه شده در سال 2018: 2.5 تریلیون دلار </a:t>
            </a:r>
            <a:r>
              <a:rPr lang="fa-IR" dirty="0" smtClean="0"/>
              <a:t>(معادل 10 </a:t>
            </a:r>
            <a:r>
              <a:rPr lang="fa-IR" dirty="0"/>
              <a:t>درصد </a:t>
            </a:r>
            <a:r>
              <a:rPr lang="fa-IR" dirty="0" smtClean="0"/>
              <a:t>صادرات جهانی)</a:t>
            </a:r>
            <a:endParaRPr lang="en-US" dirty="0"/>
          </a:p>
        </p:txBody>
      </p:sp>
    </p:spTree>
    <p:extLst>
      <p:ext uri="{BB962C8B-B14F-4D97-AF65-F5344CB8AC3E}">
        <p14:creationId xmlns:p14="http://schemas.microsoft.com/office/powerpoint/2010/main" val="1578584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p:nvPr/>
        </p:nvCxnSpPr>
        <p:spPr>
          <a:xfrm>
            <a:off x="287499" y="1940444"/>
            <a:ext cx="11521280" cy="5149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3492" name="TextBox 13"/>
          <p:cNvSpPr txBox="1">
            <a:spLocks noChangeArrowheads="1"/>
          </p:cNvSpPr>
          <p:nvPr/>
        </p:nvSpPr>
        <p:spPr bwMode="auto">
          <a:xfrm>
            <a:off x="259941" y="2176462"/>
            <a:ext cx="8638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anose="00000400000000000000" pitchFamily="2" charset="-78"/>
              </a:rPr>
              <a:t>دهه</a:t>
            </a:r>
          </a:p>
          <a:p>
            <a:pPr algn="ctr" rtl="1" eaLnBrk="1" hangingPunct="1">
              <a:spcBef>
                <a:spcPct val="0"/>
              </a:spcBef>
              <a:buClrTx/>
              <a:buSzTx/>
              <a:buFontTx/>
              <a:buNone/>
            </a:pPr>
            <a:r>
              <a:rPr lang="fa-IR" altLang="en-US" sz="1400" b="1" dirty="0">
                <a:solidFill>
                  <a:srgbClr val="C00000"/>
                </a:solidFill>
                <a:latin typeface="Arial" pitchFamily="34" charset="0"/>
                <a:cs typeface="Zar" panose="00000400000000000000" pitchFamily="2" charset="-78"/>
              </a:rPr>
              <a:t> 1910</a:t>
            </a:r>
          </a:p>
          <a:p>
            <a:pPr algn="ctr" rtl="1" eaLnBrk="1" hangingPunct="1">
              <a:spcBef>
                <a:spcPct val="0"/>
              </a:spcBef>
              <a:buClrTx/>
              <a:buSzTx/>
              <a:buFontTx/>
              <a:buNone/>
            </a:pPr>
            <a:r>
              <a:rPr lang="fa-IR" altLang="en-US" sz="1400" b="1" dirty="0">
                <a:solidFill>
                  <a:srgbClr val="4E3B30"/>
                </a:solidFill>
                <a:latin typeface="Arial" pitchFamily="34" charset="0"/>
                <a:cs typeface="Zar" panose="00000400000000000000" pitchFamily="2" charset="-78"/>
              </a:rPr>
              <a:t>انگلستان</a:t>
            </a:r>
          </a:p>
          <a:p>
            <a:pPr algn="ctr" rtl="1" eaLnBrk="1" hangingPunct="1">
              <a:spcBef>
                <a:spcPct val="0"/>
              </a:spcBef>
              <a:buClrTx/>
              <a:buSzTx/>
              <a:buFontTx/>
              <a:buNone/>
            </a:pPr>
            <a:r>
              <a:rPr lang="fa-IR" altLang="en-US" sz="1400" b="1" dirty="0">
                <a:solidFill>
                  <a:srgbClr val="4E3B30"/>
                </a:solidFill>
                <a:latin typeface="Arial" pitchFamily="34" charset="0"/>
                <a:cs typeface="Zar" panose="00000400000000000000" pitchFamily="2" charset="-78"/>
              </a:rPr>
              <a:t>آلمان</a:t>
            </a:r>
            <a:endParaRPr lang="en-US" altLang="en-US" sz="1400" b="1" dirty="0">
              <a:solidFill>
                <a:srgbClr val="4E3B30"/>
              </a:solidFill>
              <a:latin typeface="Arial" pitchFamily="34" charset="0"/>
              <a:cs typeface="Zar" panose="00000400000000000000" pitchFamily="2" charset="-78"/>
            </a:endParaRPr>
          </a:p>
        </p:txBody>
      </p:sp>
      <p:sp>
        <p:nvSpPr>
          <p:cNvPr id="63493" name="TextBox 14"/>
          <p:cNvSpPr txBox="1">
            <a:spLocks noChangeArrowheads="1"/>
          </p:cNvSpPr>
          <p:nvPr/>
        </p:nvSpPr>
        <p:spPr bwMode="auto">
          <a:xfrm>
            <a:off x="981205" y="2204918"/>
            <a:ext cx="6720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1920</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هلند</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نروژ</a:t>
            </a:r>
            <a:endParaRPr lang="en-US" altLang="en-US" sz="1400" b="1" dirty="0">
              <a:solidFill>
                <a:srgbClr val="4E3B30"/>
              </a:solidFill>
              <a:latin typeface="Arial" pitchFamily="34" charset="0"/>
              <a:cs typeface="Zar" pitchFamily="2" charset="-78"/>
            </a:endParaRPr>
          </a:p>
        </p:txBody>
      </p:sp>
      <p:sp>
        <p:nvSpPr>
          <p:cNvPr id="63494" name="TextBox 15"/>
          <p:cNvSpPr txBox="1">
            <a:spLocks noChangeArrowheads="1"/>
          </p:cNvSpPr>
          <p:nvPr/>
        </p:nvSpPr>
        <p:spPr bwMode="auto">
          <a:xfrm>
            <a:off x="1675934" y="2204918"/>
            <a:ext cx="80588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a:t>
            </a:r>
          </a:p>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 1930</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آمريكا</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مكزيك</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سوئيس</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سوئد</a:t>
            </a:r>
            <a:endParaRPr lang="en-US" altLang="en-US" sz="1400" b="1" dirty="0">
              <a:solidFill>
                <a:srgbClr val="4E3B30"/>
              </a:solidFill>
              <a:latin typeface="Arial" pitchFamily="34" charset="0"/>
              <a:cs typeface="Zar" pitchFamily="2" charset="-78"/>
            </a:endParaRPr>
          </a:p>
        </p:txBody>
      </p:sp>
      <p:sp>
        <p:nvSpPr>
          <p:cNvPr id="63495" name="TextBox 16"/>
          <p:cNvSpPr txBox="1">
            <a:spLocks noChangeArrowheads="1"/>
          </p:cNvSpPr>
          <p:nvPr/>
        </p:nvSpPr>
        <p:spPr bwMode="auto">
          <a:xfrm>
            <a:off x="2607716" y="2194111"/>
            <a:ext cx="8272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1940</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كانادا</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اتريش</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فرانسه</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ايتاليا</a:t>
            </a:r>
            <a:endParaRPr lang="en-US" altLang="en-US" sz="1400" b="1" dirty="0">
              <a:solidFill>
                <a:srgbClr val="4E3B30"/>
              </a:solidFill>
              <a:latin typeface="Arial" pitchFamily="34" charset="0"/>
              <a:cs typeface="Zar" pitchFamily="2" charset="-78"/>
            </a:endParaRPr>
          </a:p>
        </p:txBody>
      </p:sp>
      <p:sp>
        <p:nvSpPr>
          <p:cNvPr id="63496" name="TextBox 17"/>
          <p:cNvSpPr txBox="1">
            <a:spLocks noChangeArrowheads="1"/>
          </p:cNvSpPr>
          <p:nvPr/>
        </p:nvSpPr>
        <p:spPr bwMode="auto">
          <a:xfrm>
            <a:off x="3486747" y="2195024"/>
            <a:ext cx="1274316"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1950</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ژاپن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فنلاند</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بلژيك</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هند</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آفريقاي جنوبي</a:t>
            </a:r>
            <a:endParaRPr lang="en-US" altLang="en-US" sz="1400" b="1" dirty="0">
              <a:solidFill>
                <a:srgbClr val="4E3B30"/>
              </a:solidFill>
              <a:latin typeface="Arial" pitchFamily="34" charset="0"/>
              <a:cs typeface="Zar" pitchFamily="2" charset="-78"/>
            </a:endParaRPr>
          </a:p>
        </p:txBody>
      </p:sp>
      <p:sp>
        <p:nvSpPr>
          <p:cNvPr id="63497" name="TextBox 18"/>
          <p:cNvSpPr txBox="1">
            <a:spLocks noChangeArrowheads="1"/>
          </p:cNvSpPr>
          <p:nvPr/>
        </p:nvSpPr>
        <p:spPr bwMode="auto">
          <a:xfrm>
            <a:off x="4226691" y="2243721"/>
            <a:ext cx="108027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1960</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هنگ كنگ</a:t>
            </a:r>
          </a:p>
        </p:txBody>
      </p:sp>
      <p:sp>
        <p:nvSpPr>
          <p:cNvPr id="63498" name="TextBox 19"/>
          <p:cNvSpPr txBox="1">
            <a:spLocks noChangeArrowheads="1"/>
          </p:cNvSpPr>
          <p:nvPr/>
        </p:nvSpPr>
        <p:spPr bwMode="auto">
          <a:xfrm>
            <a:off x="5165543" y="2213167"/>
            <a:ext cx="125061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1970</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استراليا</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دانمارك</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كره</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تايوان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پرتقال</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اسپانيا</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سريلانكا</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ايران</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(بار اول)</a:t>
            </a:r>
          </a:p>
        </p:txBody>
      </p:sp>
      <p:sp>
        <p:nvSpPr>
          <p:cNvPr id="63499" name="TextBox 20"/>
          <p:cNvSpPr txBox="1">
            <a:spLocks noChangeArrowheads="1"/>
          </p:cNvSpPr>
          <p:nvPr/>
        </p:nvSpPr>
        <p:spPr bwMode="auto">
          <a:xfrm>
            <a:off x="6173253" y="2213165"/>
            <a:ext cx="1092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 1980</a:t>
            </a:r>
            <a:endParaRPr lang="en-US" altLang="en-US" sz="1400" b="1" dirty="0">
              <a:solidFill>
                <a:srgbClr val="C00000"/>
              </a:solidFill>
              <a:latin typeface="Arial" pitchFamily="34" charset="0"/>
              <a:cs typeface="Zar" pitchFamily="2" charset="-78"/>
            </a:endParaRP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مصر</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جامائيكا</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تركيه</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چين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اندونزي</a:t>
            </a:r>
            <a:endParaRPr lang="en-US" altLang="en-US" sz="1400" b="1" dirty="0">
              <a:solidFill>
                <a:srgbClr val="4E3B30"/>
              </a:solidFill>
              <a:latin typeface="Arial" pitchFamily="34" charset="0"/>
              <a:cs typeface="Zar" pitchFamily="2" charset="-78"/>
            </a:endParaRPr>
          </a:p>
        </p:txBody>
      </p:sp>
      <p:sp>
        <p:nvSpPr>
          <p:cNvPr id="63500" name="TextBox 21"/>
          <p:cNvSpPr txBox="1">
            <a:spLocks noChangeArrowheads="1"/>
          </p:cNvSpPr>
          <p:nvPr/>
        </p:nvSpPr>
        <p:spPr bwMode="auto">
          <a:xfrm>
            <a:off x="6926547" y="2176312"/>
            <a:ext cx="144016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1990</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نيجريه</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كلمبيا</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روماني</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تايلند</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فيليپين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مالزي</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مجارستان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بوسني</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اسلووني</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اسلووكي</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بلغارستان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ج.چك</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لهستان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سنگاپور</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برزيل</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ايران(باردوم)</a:t>
            </a:r>
          </a:p>
        </p:txBody>
      </p:sp>
      <p:sp>
        <p:nvSpPr>
          <p:cNvPr id="63501" name="TextBox 22"/>
          <p:cNvSpPr txBox="1">
            <a:spLocks noChangeArrowheads="1"/>
          </p:cNvSpPr>
          <p:nvPr/>
        </p:nvSpPr>
        <p:spPr bwMode="auto">
          <a:xfrm>
            <a:off x="7911661" y="2193440"/>
            <a:ext cx="131445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دهه </a:t>
            </a:r>
          </a:p>
          <a:p>
            <a:pPr rtl="1" eaLnBrk="1" hangingPunct="1">
              <a:spcBef>
                <a:spcPct val="0"/>
              </a:spcBef>
              <a:buClrTx/>
              <a:buSzTx/>
              <a:buFontTx/>
              <a:buNone/>
            </a:pPr>
            <a:r>
              <a:rPr lang="fa-IR" altLang="en-US" sz="1400" b="1" dirty="0">
                <a:solidFill>
                  <a:srgbClr val="C00000"/>
                </a:solidFill>
                <a:latin typeface="Arial" pitchFamily="34" charset="0"/>
                <a:cs typeface="Zar" pitchFamily="2" charset="-78"/>
              </a:rPr>
              <a:t>2000</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زلاندنو</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پاكستان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آفريقا</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مقدونيه</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ويتنام</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صربستان</a:t>
            </a:r>
          </a:p>
          <a:p>
            <a:pPr rtl="1" eaLnBrk="1" hangingPunct="1">
              <a:spcBef>
                <a:spcPct val="0"/>
              </a:spcBef>
              <a:buClrTx/>
              <a:buSzTx/>
              <a:buFontTx/>
              <a:buNone/>
            </a:pPr>
            <a:r>
              <a:rPr lang="fa-IR" altLang="en-US" sz="1400" b="1" dirty="0">
                <a:solidFill>
                  <a:srgbClr val="4E3B30"/>
                </a:solidFill>
                <a:latin typeface="Arial" pitchFamily="34" charset="0"/>
                <a:cs typeface="Zar" pitchFamily="2" charset="-78"/>
              </a:rPr>
              <a:t>کنیا</a:t>
            </a:r>
          </a:p>
          <a:p>
            <a:pPr rtl="1" eaLnBrk="1" hangingPunct="1">
              <a:spcBef>
                <a:spcPct val="0"/>
              </a:spcBef>
              <a:buClrTx/>
              <a:buSzTx/>
              <a:buFontTx/>
              <a:buNone/>
            </a:pPr>
            <a:endParaRPr lang="fa-IR" altLang="en-US" sz="1400" b="1" dirty="0">
              <a:solidFill>
                <a:srgbClr val="C00000"/>
              </a:solidFill>
              <a:latin typeface="Arial" pitchFamily="34" charset="0"/>
              <a:cs typeface="Zar" pitchFamily="2" charset="-78"/>
            </a:endParaRPr>
          </a:p>
        </p:txBody>
      </p:sp>
      <p:sp>
        <p:nvSpPr>
          <p:cNvPr id="63502" name="TextBox 26"/>
          <p:cNvSpPr txBox="1">
            <a:spLocks noChangeArrowheads="1"/>
          </p:cNvSpPr>
          <p:nvPr/>
        </p:nvSpPr>
        <p:spPr bwMode="auto">
          <a:xfrm>
            <a:off x="8897563" y="2224345"/>
            <a:ext cx="76350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fa-IR" altLang="en-US" sz="1400" b="1" dirty="0">
                <a:solidFill>
                  <a:srgbClr val="C00000"/>
                </a:solidFill>
                <a:latin typeface="Arial" pitchFamily="34" charset="0"/>
                <a:cs typeface="Zar" pitchFamily="2" charset="-78"/>
              </a:rPr>
              <a:t>2010</a:t>
            </a:r>
          </a:p>
          <a:p>
            <a:pPr eaLnBrk="1" hangingPunct="1">
              <a:spcBef>
                <a:spcPct val="0"/>
              </a:spcBef>
              <a:buClrTx/>
              <a:buSzTx/>
              <a:buFontTx/>
              <a:buNone/>
            </a:pPr>
            <a:endParaRPr lang="fa-IR" altLang="en-US" sz="1400" b="1" dirty="0">
              <a:solidFill>
                <a:srgbClr val="C00000"/>
              </a:solidFill>
              <a:latin typeface="Arial" pitchFamily="34" charset="0"/>
              <a:cs typeface="Zar" pitchFamily="2" charset="-78"/>
            </a:endParaRPr>
          </a:p>
          <a:p>
            <a:pPr eaLnBrk="1" hangingPunct="1">
              <a:spcBef>
                <a:spcPct val="0"/>
              </a:spcBef>
              <a:buClrTx/>
              <a:buSzTx/>
              <a:buFontTx/>
              <a:buNone/>
            </a:pPr>
            <a:r>
              <a:rPr lang="fa-IR" altLang="en-US" sz="1400" b="1" dirty="0">
                <a:solidFill>
                  <a:srgbClr val="000000"/>
                </a:solidFill>
                <a:latin typeface="Arial" pitchFamily="34" charset="0"/>
                <a:cs typeface="Zar" pitchFamily="2" charset="-78"/>
              </a:rPr>
              <a:t>ب</a:t>
            </a:r>
            <a:r>
              <a:rPr lang="fa-IR" altLang="en-US" sz="1400" b="1" dirty="0">
                <a:solidFill>
                  <a:srgbClr val="4E3B30"/>
                </a:solidFill>
                <a:latin typeface="Arial" pitchFamily="34" charset="0"/>
                <a:cs typeface="Zar" pitchFamily="2" charset="-78"/>
              </a:rPr>
              <a:t>رزيل</a:t>
            </a:r>
          </a:p>
        </p:txBody>
      </p:sp>
      <p:sp>
        <p:nvSpPr>
          <p:cNvPr id="63505" name="TextBox 26"/>
          <p:cNvSpPr txBox="1">
            <a:spLocks noChangeArrowheads="1"/>
          </p:cNvSpPr>
          <p:nvPr/>
        </p:nvSpPr>
        <p:spPr bwMode="auto">
          <a:xfrm>
            <a:off x="9661067" y="2195175"/>
            <a:ext cx="82594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2011</a:t>
            </a:r>
          </a:p>
          <a:p>
            <a:pPr algn="ctr" rtl="1" eaLnBrk="1" hangingPunct="1">
              <a:spcBef>
                <a:spcPct val="0"/>
              </a:spcBef>
              <a:buClrTx/>
              <a:buSzTx/>
              <a:buFontTx/>
              <a:buNone/>
            </a:pPr>
            <a:endParaRPr lang="fa-IR" altLang="en-US" sz="1400" b="1" dirty="0">
              <a:solidFill>
                <a:srgbClr val="C00000"/>
              </a:solidFill>
              <a:latin typeface="Arial" pitchFamily="34" charset="0"/>
              <a:cs typeface="Zar" pitchFamily="2" charset="-78"/>
            </a:endParaRP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قطر</a:t>
            </a: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روسيه</a:t>
            </a:r>
          </a:p>
        </p:txBody>
      </p:sp>
      <p:sp>
        <p:nvSpPr>
          <p:cNvPr id="21" name="TextBox 26"/>
          <p:cNvSpPr txBox="1">
            <a:spLocks noChangeArrowheads="1"/>
          </p:cNvSpPr>
          <p:nvPr/>
        </p:nvSpPr>
        <p:spPr bwMode="auto">
          <a:xfrm>
            <a:off x="10560964" y="2178734"/>
            <a:ext cx="90856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defTabSz="912813">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defTabSz="912813">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defTabSz="912813">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defTabSz="912813">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defTabSz="912813"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rtl="1" eaLnBrk="1" hangingPunct="1">
              <a:spcBef>
                <a:spcPct val="0"/>
              </a:spcBef>
              <a:buClrTx/>
              <a:buSzTx/>
              <a:buFontTx/>
              <a:buNone/>
            </a:pPr>
            <a:r>
              <a:rPr lang="fa-IR" altLang="en-US" sz="1400" b="1" dirty="0">
                <a:solidFill>
                  <a:srgbClr val="C00000"/>
                </a:solidFill>
                <a:latin typeface="Arial" pitchFamily="34" charset="0"/>
                <a:cs typeface="Zar" pitchFamily="2" charset="-78"/>
              </a:rPr>
              <a:t>2013</a:t>
            </a:r>
          </a:p>
          <a:p>
            <a:pPr algn="ctr" rtl="1" eaLnBrk="1" hangingPunct="1">
              <a:spcBef>
                <a:spcPct val="0"/>
              </a:spcBef>
              <a:buClrTx/>
              <a:buSzTx/>
              <a:buFontTx/>
              <a:buNone/>
            </a:pPr>
            <a:endParaRPr lang="fa-IR" altLang="en-US" sz="1400" b="1" dirty="0">
              <a:solidFill>
                <a:srgbClr val="C00000"/>
              </a:solidFill>
              <a:latin typeface="Arial" pitchFamily="34" charset="0"/>
              <a:cs typeface="Zar" pitchFamily="2" charset="-78"/>
            </a:endParaRPr>
          </a:p>
          <a:p>
            <a:pPr algn="ctr" rtl="1" eaLnBrk="1" hangingPunct="1">
              <a:spcBef>
                <a:spcPct val="0"/>
              </a:spcBef>
              <a:buClrTx/>
              <a:buSzTx/>
              <a:buFontTx/>
              <a:buNone/>
            </a:pPr>
            <a:r>
              <a:rPr lang="fa-IR" altLang="en-US" sz="1400" b="1" dirty="0">
                <a:solidFill>
                  <a:srgbClr val="4E3B30"/>
                </a:solidFill>
                <a:latin typeface="Arial" pitchFamily="34" charset="0"/>
                <a:cs typeface="Zar" pitchFamily="2" charset="-78"/>
              </a:rPr>
              <a:t>ارمنستان</a:t>
            </a:r>
          </a:p>
        </p:txBody>
      </p:sp>
      <p:sp>
        <p:nvSpPr>
          <p:cNvPr id="22" name="Rounded Rectangle 21"/>
          <p:cNvSpPr/>
          <p:nvPr/>
        </p:nvSpPr>
        <p:spPr bwMode="auto">
          <a:xfrm>
            <a:off x="1281754" y="297638"/>
            <a:ext cx="8640233" cy="809625"/>
          </a:xfrm>
          <a:prstGeom prst="round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895" rtl="1">
              <a:buNone/>
              <a:defRPr/>
            </a:pPr>
            <a:r>
              <a:rPr lang="fa-IR" sz="5000" b="1" dirty="0" smtClean="0">
                <a:ln w="19050">
                  <a:noFill/>
                </a:ln>
                <a:solidFill>
                  <a:schemeClr val="accent5">
                    <a:lumMod val="50000"/>
                  </a:schemeClr>
                </a:solidFill>
                <a:latin typeface="Nastaliq" panose="02020505000000020003" pitchFamily="18" charset="0"/>
                <a:cs typeface="Nastaliq" panose="02020505000000020003" pitchFamily="18" charset="0"/>
              </a:rPr>
              <a:t>تاریخچه تاسیس صندوق</a:t>
            </a:r>
            <a:r>
              <a:rPr lang="fa-IR" sz="5000" b="1" dirty="0">
                <a:ln w="19050">
                  <a:noFill/>
                </a:ln>
                <a:solidFill>
                  <a:schemeClr val="accent5">
                    <a:lumMod val="50000"/>
                  </a:schemeClr>
                </a:solidFill>
                <a:latin typeface="Nastaliq" panose="02020505000000020003" pitchFamily="18" charset="0"/>
                <a:cs typeface="Nastaliq" panose="02020505000000020003" pitchFamily="18" charset="0"/>
              </a:rPr>
              <a:t>‏های ضمانت صادرات در دنیا</a:t>
            </a:r>
            <a:endParaRPr lang="en-GB" sz="5000" b="1" dirty="0">
              <a:ln w="19050">
                <a:noFill/>
              </a:ln>
              <a:solidFill>
                <a:schemeClr val="accent5">
                  <a:lumMod val="50000"/>
                </a:schemeClr>
              </a:solidFill>
              <a:latin typeface="Nastaliq" panose="02020505000000020003" pitchFamily="18" charset="0"/>
              <a:cs typeface="Nastaliq" panose="02020505000000020003" pitchFamily="18" charset="0"/>
            </a:endParaRPr>
          </a:p>
        </p:txBody>
      </p:sp>
    </p:spTree>
    <p:extLst>
      <p:ext uri="{BB962C8B-B14F-4D97-AF65-F5344CB8AC3E}">
        <p14:creationId xmlns:p14="http://schemas.microsoft.com/office/powerpoint/2010/main" val="2675356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964" y="299079"/>
            <a:ext cx="7729728" cy="891540"/>
          </a:xfrm>
        </p:spPr>
        <p:txBody>
          <a:bodyPr>
            <a:normAutofit/>
          </a:bodyPr>
          <a:lstStyle/>
          <a:p>
            <a:pPr algn="ctr" rtl="1"/>
            <a:r>
              <a:rPr lang="fa-IR" sz="5000" dirty="0" smtClean="0">
                <a:ln w="19050">
                  <a:noFill/>
                </a:ln>
                <a:solidFill>
                  <a:schemeClr val="accent5">
                    <a:lumMod val="50000"/>
                  </a:schemeClr>
                </a:solidFill>
                <a:latin typeface="Nastaliq" panose="02020505000000020003" pitchFamily="18" charset="0"/>
                <a:ea typeface="+mn-ea"/>
                <a:cs typeface="Nastaliq" panose="02020505000000020003" pitchFamily="18" charset="0"/>
              </a:rPr>
              <a:t>معرفی ذینفعان اصلی و محصولات </a:t>
            </a:r>
            <a:r>
              <a:rPr lang="fa-IR" sz="5000" dirty="0">
                <a:ln w="19050">
                  <a:noFill/>
                </a:ln>
                <a:solidFill>
                  <a:schemeClr val="accent5">
                    <a:lumMod val="50000"/>
                  </a:schemeClr>
                </a:solidFill>
                <a:latin typeface="Nastaliq" panose="02020505000000020003" pitchFamily="18" charset="0"/>
                <a:ea typeface="+mn-ea"/>
                <a:cs typeface="Nastaliq" panose="02020505000000020003" pitchFamily="18" charset="0"/>
              </a:rPr>
              <a:t>صندوق ضمانت صادرات ایران</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3580316"/>
              </p:ext>
            </p:extLst>
          </p:nvPr>
        </p:nvGraphicFramePr>
        <p:xfrm>
          <a:off x="406437" y="1059543"/>
          <a:ext cx="11417905" cy="5268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895775" y="1321695"/>
            <a:ext cx="3239308" cy="477054"/>
          </a:xfrm>
          <a:prstGeom prst="rect">
            <a:avLst/>
          </a:prstGeom>
          <a:noFill/>
        </p:spPr>
        <p:txBody>
          <a:bodyPr wrap="square" rtlCol="1">
            <a:spAutoFit/>
          </a:bodyPr>
          <a:lstStyle/>
          <a:p>
            <a:pPr algn="ctr" rtl="1">
              <a:buNone/>
            </a:pPr>
            <a:r>
              <a:rPr lang="fa-IR" sz="2500" b="1" dirty="0">
                <a:solidFill>
                  <a:schemeClr val="tx2">
                    <a:lumMod val="95000"/>
                    <a:lumOff val="5000"/>
                  </a:schemeClr>
                </a:solidFill>
                <a:cs typeface="Zar" panose="00000400000000000000" pitchFamily="2" charset="-78"/>
              </a:rPr>
              <a:t>صادرکنندگان</a:t>
            </a:r>
          </a:p>
        </p:txBody>
      </p:sp>
      <p:sp>
        <p:nvSpPr>
          <p:cNvPr id="8" name="TextBox 7"/>
          <p:cNvSpPr txBox="1"/>
          <p:nvPr/>
        </p:nvSpPr>
        <p:spPr>
          <a:xfrm>
            <a:off x="5209589" y="1321696"/>
            <a:ext cx="1494971" cy="477054"/>
          </a:xfrm>
          <a:prstGeom prst="rect">
            <a:avLst/>
          </a:prstGeom>
          <a:noFill/>
        </p:spPr>
        <p:txBody>
          <a:bodyPr wrap="square" rtlCol="1">
            <a:spAutoFit/>
          </a:bodyPr>
          <a:lstStyle/>
          <a:p>
            <a:pPr algn="ctr" rtl="1">
              <a:buNone/>
            </a:pPr>
            <a:r>
              <a:rPr lang="fa-IR" sz="2500" b="1" dirty="0">
                <a:solidFill>
                  <a:schemeClr val="tx2">
                    <a:lumMod val="95000"/>
                    <a:lumOff val="5000"/>
                  </a:schemeClr>
                </a:solidFill>
                <a:cs typeface="Zar" panose="00000400000000000000" pitchFamily="2" charset="-78"/>
              </a:rPr>
              <a:t>بانکها</a:t>
            </a:r>
          </a:p>
        </p:txBody>
      </p:sp>
      <p:sp>
        <p:nvSpPr>
          <p:cNvPr id="9" name="TextBox 8"/>
          <p:cNvSpPr txBox="1"/>
          <p:nvPr/>
        </p:nvSpPr>
        <p:spPr>
          <a:xfrm>
            <a:off x="711943" y="1321695"/>
            <a:ext cx="2848764" cy="477054"/>
          </a:xfrm>
          <a:prstGeom prst="rect">
            <a:avLst/>
          </a:prstGeom>
          <a:noFill/>
        </p:spPr>
        <p:txBody>
          <a:bodyPr wrap="square" rtlCol="1">
            <a:spAutoFit/>
          </a:bodyPr>
          <a:lstStyle/>
          <a:p>
            <a:pPr algn="ctr" rtl="1">
              <a:buNone/>
            </a:pPr>
            <a:r>
              <a:rPr lang="fa-IR" sz="2500" b="1" dirty="0">
                <a:solidFill>
                  <a:schemeClr val="tx2">
                    <a:lumMod val="95000"/>
                    <a:lumOff val="5000"/>
                  </a:schemeClr>
                </a:solidFill>
                <a:cs typeface="Zar" panose="00000400000000000000" pitchFamily="2" charset="-78"/>
              </a:rPr>
              <a:t>سرمایه گذاران</a:t>
            </a:r>
          </a:p>
        </p:txBody>
      </p:sp>
    </p:spTree>
    <p:extLst>
      <p:ext uri="{BB962C8B-B14F-4D97-AF65-F5344CB8AC3E}">
        <p14:creationId xmlns:p14="http://schemas.microsoft.com/office/powerpoint/2010/main" val="1230665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68441" y="1235234"/>
            <a:ext cx="11855115" cy="5622766"/>
          </a:xfrm>
          <a:prstGeom prst="rect">
            <a:avLst/>
          </a:prstGeom>
          <a:gradFill flip="none" rotWithShape="1">
            <a:gsLst>
              <a:gs pos="0">
                <a:schemeClr val="accent1">
                  <a:lumMod val="20000"/>
                  <a:lumOff val="80000"/>
                </a:schemeClr>
              </a:gs>
              <a:gs pos="47000">
                <a:schemeClr val="accent3">
                  <a:lumMod val="60000"/>
                  <a:lumOff val="40000"/>
                </a:schemeClr>
              </a:gs>
              <a:gs pos="73000">
                <a:schemeClr val="accent1">
                  <a:lumMod val="20000"/>
                  <a:lumOff val="80000"/>
                </a:schemeClr>
              </a:gs>
              <a:gs pos="100000">
                <a:schemeClr val="accent3">
                  <a:lumMod val="40000"/>
                  <a:lumOff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2030212" y="113342"/>
            <a:ext cx="8001000" cy="861774"/>
          </a:xfrm>
          <a:prstGeom prst="rect">
            <a:avLst/>
          </a:prstGeom>
          <a:noFill/>
        </p:spPr>
        <p:txBody>
          <a:bodyPr wrap="square" rtlCol="0">
            <a:spAutoFit/>
          </a:bodyPr>
          <a:lstStyle/>
          <a:p>
            <a:pPr algn="ctr" rtl="1"/>
            <a:r>
              <a:rPr lang="fa-IR" sz="5000" dirty="0" smtClean="0">
                <a:ln w="19050">
                  <a:noFill/>
                </a:ln>
                <a:solidFill>
                  <a:schemeClr val="accent5">
                    <a:lumMod val="50000"/>
                  </a:schemeClr>
                </a:solidFill>
                <a:latin typeface="Nastaliq" panose="02020505000000020003" pitchFamily="18" charset="0"/>
                <a:cs typeface="Nastaliq" panose="02020505000000020003" pitchFamily="18" charset="0"/>
              </a:rPr>
              <a:t>خدمات قابل ارایه صندوق </a:t>
            </a:r>
            <a:r>
              <a:rPr lang="fa-IR" sz="5000" dirty="0">
                <a:ln w="19050">
                  <a:noFill/>
                </a:ln>
                <a:solidFill>
                  <a:schemeClr val="accent5">
                    <a:lumMod val="50000"/>
                  </a:schemeClr>
                </a:solidFill>
                <a:latin typeface="Nastaliq" panose="02020505000000020003" pitchFamily="18" charset="0"/>
                <a:cs typeface="Nastaliq" panose="02020505000000020003" pitchFamily="18" charset="0"/>
              </a:rPr>
              <a:t>ضمانت صادرات </a:t>
            </a:r>
            <a:r>
              <a:rPr lang="fa-IR" sz="5000" dirty="0" smtClean="0">
                <a:ln w="19050">
                  <a:noFill/>
                </a:ln>
                <a:solidFill>
                  <a:schemeClr val="accent5">
                    <a:lumMod val="50000"/>
                  </a:schemeClr>
                </a:solidFill>
                <a:latin typeface="Nastaliq" panose="02020505000000020003" pitchFamily="18" charset="0"/>
                <a:cs typeface="Nastaliq" panose="02020505000000020003" pitchFamily="18" charset="0"/>
              </a:rPr>
              <a:t>ایران</a:t>
            </a:r>
            <a:endParaRPr lang="en-US" sz="5000" dirty="0">
              <a:ln w="19050">
                <a:noFill/>
              </a:ln>
              <a:solidFill>
                <a:schemeClr val="accent5">
                  <a:lumMod val="50000"/>
                </a:schemeClr>
              </a:solidFill>
              <a:latin typeface="Nastaliq" panose="02020505000000020003" pitchFamily="18" charset="0"/>
              <a:cs typeface="Nastaliq" panose="02020505000000020003"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1009" y="-273024"/>
            <a:ext cx="1768643" cy="1768643"/>
          </a:xfrm>
          <a:prstGeom prst="rect">
            <a:avLst/>
          </a:prstGeom>
        </p:spPr>
      </p:pic>
      <p:pic>
        <p:nvPicPr>
          <p:cNvPr id="4" name="Picture 3"/>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6340" t="15699" r="6251" b="11771"/>
          <a:stretch/>
        </p:blipFill>
        <p:spPr>
          <a:xfrm>
            <a:off x="113065" y="-57380"/>
            <a:ext cx="1549480" cy="1285739"/>
          </a:xfrm>
          <a:prstGeom prst="rect">
            <a:avLst/>
          </a:prstGeom>
        </p:spPr>
      </p:pic>
      <p:grpSp>
        <p:nvGrpSpPr>
          <p:cNvPr id="11" name="Group 10"/>
          <p:cNvGrpSpPr/>
          <p:nvPr/>
        </p:nvGrpSpPr>
        <p:grpSpPr>
          <a:xfrm>
            <a:off x="6112077" y="1307004"/>
            <a:ext cx="5771559" cy="1972312"/>
            <a:chOff x="6533148" y="1306975"/>
            <a:chExt cx="5242168" cy="1972312"/>
          </a:xfrm>
        </p:grpSpPr>
        <p:sp>
          <p:nvSpPr>
            <p:cNvPr id="9" name="Flowchart: Delay 6"/>
            <p:cNvSpPr/>
            <p:nvPr/>
          </p:nvSpPr>
          <p:spPr>
            <a:xfrm rot="10800000">
              <a:off x="6533148" y="1306975"/>
              <a:ext cx="5242168" cy="1972311"/>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276251" y="1386461"/>
              <a:ext cx="4499065" cy="1892826"/>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ایجاد مزیت صادراتی برای کالاها و خدمات ایرانی</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با پوشش بیمه‌ای صندوق، صادرکننده ایرانی می‌تواند امکان فروش مدت‌دار کالا و خدمات خود را برای خریدار خارجی فراهم نماید. صندوق، صادرکننده را در مقابل ریسک قصور و عدم بازپرداخت طرف خارجی ناشی از ریسک‌های سیاسی و تجاری محافظت می‌نماید.</a:t>
              </a:r>
              <a:endParaRPr lang="en-US" b="1" dirty="0">
                <a:cs typeface="B Nazanin" panose="00000400000000000000" pitchFamily="2" charset="-78"/>
              </a:endParaRPr>
            </a:p>
          </p:txBody>
        </p:sp>
      </p:grpSp>
      <p:grpSp>
        <p:nvGrpSpPr>
          <p:cNvPr id="17" name="Group 16"/>
          <p:cNvGrpSpPr/>
          <p:nvPr/>
        </p:nvGrpSpPr>
        <p:grpSpPr>
          <a:xfrm>
            <a:off x="290357" y="1306977"/>
            <a:ext cx="5677307" cy="1628728"/>
            <a:chOff x="290356" y="1306977"/>
            <a:chExt cx="5242168" cy="1628728"/>
          </a:xfrm>
        </p:grpSpPr>
        <p:sp>
          <p:nvSpPr>
            <p:cNvPr id="13" name="Flowchart: Delay 6"/>
            <p:cNvSpPr/>
            <p:nvPr/>
          </p:nvSpPr>
          <p:spPr>
            <a:xfrm>
              <a:off x="290356" y="1306977"/>
              <a:ext cx="5242168" cy="1628728"/>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90356" y="1475259"/>
              <a:ext cx="4582434" cy="1338828"/>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بیمه مطالبات مدت‌دار صادرکنندگان و تبدیل آن به نقدینگی</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با کمک صندوق، صادرکننده ایرانی مطالبات مدت‌دار خود از خریداران خارجی را بیمه نموده و با تنزیل از طریق سیستم بانکی به نقدینگی تبدیل می‌نماید.</a:t>
              </a:r>
              <a:endParaRPr lang="en-US" b="1" dirty="0">
                <a:cs typeface="B Nazanin" panose="00000400000000000000" pitchFamily="2" charset="-78"/>
              </a:endParaRPr>
            </a:p>
          </p:txBody>
        </p:sp>
      </p:grpSp>
      <p:grpSp>
        <p:nvGrpSpPr>
          <p:cNvPr id="18" name="Group 17"/>
          <p:cNvGrpSpPr/>
          <p:nvPr/>
        </p:nvGrpSpPr>
        <p:grpSpPr>
          <a:xfrm>
            <a:off x="290357" y="3085365"/>
            <a:ext cx="5677307" cy="1276278"/>
            <a:chOff x="290356" y="1306977"/>
            <a:chExt cx="5242168" cy="1276278"/>
          </a:xfrm>
          <a:solidFill>
            <a:schemeClr val="bg1"/>
          </a:solidFill>
        </p:grpSpPr>
        <p:sp>
          <p:nvSpPr>
            <p:cNvPr id="19" name="Flowchart: Delay 6"/>
            <p:cNvSpPr/>
            <p:nvPr/>
          </p:nvSpPr>
          <p:spPr>
            <a:xfrm>
              <a:off x="290356" y="1306977"/>
              <a:ext cx="5242168" cy="1276278"/>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90356" y="1475259"/>
              <a:ext cx="4582434" cy="1061829"/>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سرمایه‌گذاری صادراتی در خارج از کشور</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پوشش ریسک‌های سیاسی این‌گونه سرمایه‌گذاری‌ها که دارای منافع صادراتی برای کشور باشد، توسط صندوق بیمه می‌گردد.</a:t>
              </a:r>
              <a:endParaRPr lang="en-US" b="1" dirty="0">
                <a:cs typeface="B Nazanin" panose="00000400000000000000" pitchFamily="2" charset="-78"/>
              </a:endParaRPr>
            </a:p>
          </p:txBody>
        </p:sp>
      </p:grpSp>
      <p:grpSp>
        <p:nvGrpSpPr>
          <p:cNvPr id="21" name="Group 20"/>
          <p:cNvGrpSpPr/>
          <p:nvPr/>
        </p:nvGrpSpPr>
        <p:grpSpPr>
          <a:xfrm>
            <a:off x="6112077" y="3451661"/>
            <a:ext cx="5771559" cy="1437477"/>
            <a:chOff x="6533147" y="1306976"/>
            <a:chExt cx="5242169" cy="1710378"/>
          </a:xfrm>
        </p:grpSpPr>
        <p:sp>
          <p:nvSpPr>
            <p:cNvPr id="22" name="Flowchart: Delay 6"/>
            <p:cNvSpPr/>
            <p:nvPr/>
          </p:nvSpPr>
          <p:spPr>
            <a:xfrm rot="10800000">
              <a:off x="6533147" y="1306976"/>
              <a:ext cx="5242168" cy="1710378"/>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7276250" y="1386461"/>
              <a:ext cx="4499066" cy="1593001"/>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تسهیل دسترسی صادرکنندگان به تامین مالی ارزان‌قیمت صادراتی</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با ضمانت‌نامه‌های اعتباری صندوق، سیستم بانکی با 2% تخفیف در نرخ سود، صادرکننده را تامین مالی می‌کند.</a:t>
              </a:r>
              <a:endParaRPr lang="en-US" b="1" dirty="0">
                <a:cs typeface="B Nazanin" panose="00000400000000000000" pitchFamily="2" charset="-78"/>
              </a:endParaRPr>
            </a:p>
          </p:txBody>
        </p:sp>
      </p:grpSp>
      <p:grpSp>
        <p:nvGrpSpPr>
          <p:cNvPr id="24" name="Group 23"/>
          <p:cNvGrpSpPr/>
          <p:nvPr/>
        </p:nvGrpSpPr>
        <p:grpSpPr>
          <a:xfrm>
            <a:off x="6112044" y="5061447"/>
            <a:ext cx="5781789" cy="1698018"/>
            <a:chOff x="6533148" y="1306976"/>
            <a:chExt cx="5242168" cy="2020382"/>
          </a:xfrm>
        </p:grpSpPr>
        <p:sp>
          <p:nvSpPr>
            <p:cNvPr id="25" name="Flowchart: Delay 6"/>
            <p:cNvSpPr/>
            <p:nvPr/>
          </p:nvSpPr>
          <p:spPr>
            <a:xfrm rot="10800000">
              <a:off x="6533148" y="1306976"/>
              <a:ext cx="5242168" cy="2020382"/>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7274935" y="1386461"/>
              <a:ext cx="4500381" cy="1593001"/>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صدور ضمانت‌نامه‌های لازم برای مناقصات خارج از کشور</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در شرایط تحریم، صندوق به عنوان جایگزین سیستم بانکی، ضمانت‌نامه‌های لازم برای ورود پیمانکاران ایرانی به مناقصات خارجی را صادر می‌کند.</a:t>
              </a:r>
              <a:endParaRPr lang="en-US" b="1" dirty="0">
                <a:cs typeface="B Nazanin" panose="00000400000000000000" pitchFamily="2" charset="-78"/>
              </a:endParaRPr>
            </a:p>
          </p:txBody>
        </p:sp>
      </p:grpSp>
      <p:grpSp>
        <p:nvGrpSpPr>
          <p:cNvPr id="27" name="Group 26"/>
          <p:cNvGrpSpPr/>
          <p:nvPr/>
        </p:nvGrpSpPr>
        <p:grpSpPr>
          <a:xfrm>
            <a:off x="290357" y="4511330"/>
            <a:ext cx="5677307" cy="2276054"/>
            <a:chOff x="290356" y="1306977"/>
            <a:chExt cx="5242168" cy="1648954"/>
          </a:xfrm>
        </p:grpSpPr>
        <p:sp>
          <p:nvSpPr>
            <p:cNvPr id="28" name="Flowchart: Delay 6"/>
            <p:cNvSpPr/>
            <p:nvPr/>
          </p:nvSpPr>
          <p:spPr>
            <a:xfrm>
              <a:off x="290356" y="1306977"/>
              <a:ext cx="5242168" cy="1628728"/>
            </a:xfrm>
            <a:custGeom>
              <a:avLst/>
              <a:gdLst>
                <a:gd name="connsiteX0" fmla="*/ 0 w 3850106"/>
                <a:gd name="connsiteY0" fmla="*/ 0 h 1479885"/>
                <a:gd name="connsiteX1" fmla="*/ 1925053 w 3850106"/>
                <a:gd name="connsiteY1" fmla="*/ 0 h 1479885"/>
                <a:gd name="connsiteX2" fmla="*/ 3850106 w 3850106"/>
                <a:gd name="connsiteY2" fmla="*/ 739943 h 1479885"/>
                <a:gd name="connsiteX3" fmla="*/ 1925053 w 3850106"/>
                <a:gd name="connsiteY3" fmla="*/ 1479886 h 1479885"/>
                <a:gd name="connsiteX4" fmla="*/ 0 w 3850106"/>
                <a:gd name="connsiteY4" fmla="*/ 1479885 h 1479885"/>
                <a:gd name="connsiteX5" fmla="*/ 0 w 3850106"/>
                <a:gd name="connsiteY5" fmla="*/ 0 h 1479885"/>
                <a:gd name="connsiteX0" fmla="*/ 0 w 3925545"/>
                <a:gd name="connsiteY0" fmla="*/ 0 h 1479886"/>
                <a:gd name="connsiteX1" fmla="*/ 2923674 w 3925545"/>
                <a:gd name="connsiteY1" fmla="*/ 12032 h 1479886"/>
                <a:gd name="connsiteX2" fmla="*/ 3850106 w 3925545"/>
                <a:gd name="connsiteY2" fmla="*/ 739943 h 1479886"/>
                <a:gd name="connsiteX3" fmla="*/ 1925053 w 3925545"/>
                <a:gd name="connsiteY3" fmla="*/ 1479886 h 1479886"/>
                <a:gd name="connsiteX4" fmla="*/ 0 w 3925545"/>
                <a:gd name="connsiteY4" fmla="*/ 1479885 h 1479886"/>
                <a:gd name="connsiteX5" fmla="*/ 0 w 3925545"/>
                <a:gd name="connsiteY5" fmla="*/ 0 h 1479886"/>
                <a:gd name="connsiteX0" fmla="*/ 0 w 3855830"/>
                <a:gd name="connsiteY0" fmla="*/ 0 h 1479885"/>
                <a:gd name="connsiteX1" fmla="*/ 2923674 w 3855830"/>
                <a:gd name="connsiteY1" fmla="*/ 12032 h 1479885"/>
                <a:gd name="connsiteX2" fmla="*/ 3850106 w 3855830"/>
                <a:gd name="connsiteY2" fmla="*/ 739943 h 1479885"/>
                <a:gd name="connsiteX3" fmla="*/ 2923674 w 3855830"/>
                <a:gd name="connsiteY3" fmla="*/ 1467855 h 1479885"/>
                <a:gd name="connsiteX4" fmla="*/ 0 w 3855830"/>
                <a:gd name="connsiteY4" fmla="*/ 1479885 h 1479885"/>
                <a:gd name="connsiteX5" fmla="*/ 0 w 3855830"/>
                <a:gd name="connsiteY5" fmla="*/ 0 h 1479885"/>
                <a:gd name="connsiteX0" fmla="*/ 0 w 3871136"/>
                <a:gd name="connsiteY0" fmla="*/ 0 h 1479885"/>
                <a:gd name="connsiteX1" fmla="*/ 2923674 w 3871136"/>
                <a:gd name="connsiteY1" fmla="*/ 12032 h 1479885"/>
                <a:gd name="connsiteX2" fmla="*/ 3850106 w 3871136"/>
                <a:gd name="connsiteY2" fmla="*/ 739943 h 1479885"/>
                <a:gd name="connsiteX3" fmla="*/ 2695074 w 3871136"/>
                <a:gd name="connsiteY3" fmla="*/ 1467855 h 1479885"/>
                <a:gd name="connsiteX4" fmla="*/ 0 w 3871136"/>
                <a:gd name="connsiteY4" fmla="*/ 1479885 h 1479885"/>
                <a:gd name="connsiteX5" fmla="*/ 0 w 3871136"/>
                <a:gd name="connsiteY5" fmla="*/ 0 h 1479885"/>
                <a:gd name="connsiteX0" fmla="*/ 0 w 3850516"/>
                <a:gd name="connsiteY0" fmla="*/ 0 h 1479885"/>
                <a:gd name="connsiteX1" fmla="*/ 2646947 w 3850516"/>
                <a:gd name="connsiteY1" fmla="*/ 36095 h 1479885"/>
                <a:gd name="connsiteX2" fmla="*/ 3850106 w 3850516"/>
                <a:gd name="connsiteY2" fmla="*/ 739943 h 1479885"/>
                <a:gd name="connsiteX3" fmla="*/ 2695074 w 3850516"/>
                <a:gd name="connsiteY3" fmla="*/ 1467855 h 1479885"/>
                <a:gd name="connsiteX4" fmla="*/ 0 w 3850516"/>
                <a:gd name="connsiteY4" fmla="*/ 1479885 h 1479885"/>
                <a:gd name="connsiteX5" fmla="*/ 0 w 3850516"/>
                <a:gd name="connsiteY5" fmla="*/ 0 h 1479885"/>
                <a:gd name="connsiteX0" fmla="*/ 0 w 3850516"/>
                <a:gd name="connsiteY0" fmla="*/ 12031 h 1491916"/>
                <a:gd name="connsiteX1" fmla="*/ 2646947 w 3850516"/>
                <a:gd name="connsiteY1" fmla="*/ 0 h 1491916"/>
                <a:gd name="connsiteX2" fmla="*/ 3850106 w 3850516"/>
                <a:gd name="connsiteY2" fmla="*/ 751974 h 1491916"/>
                <a:gd name="connsiteX3" fmla="*/ 2695074 w 3850516"/>
                <a:gd name="connsiteY3" fmla="*/ 1479886 h 1491916"/>
                <a:gd name="connsiteX4" fmla="*/ 0 w 3850516"/>
                <a:gd name="connsiteY4" fmla="*/ 1491916 h 1491916"/>
                <a:gd name="connsiteX5" fmla="*/ 0 w 3850516"/>
                <a:gd name="connsiteY5" fmla="*/ 12031 h 1491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516" h="1491916">
                  <a:moveTo>
                    <a:pt x="0" y="12031"/>
                  </a:moveTo>
                  <a:lnTo>
                    <a:pt x="2646947" y="0"/>
                  </a:lnTo>
                  <a:cubicBezTo>
                    <a:pt x="3710124" y="0"/>
                    <a:pt x="3842085" y="505326"/>
                    <a:pt x="3850106" y="751974"/>
                  </a:cubicBezTo>
                  <a:cubicBezTo>
                    <a:pt x="3858127" y="998622"/>
                    <a:pt x="3758251" y="1479886"/>
                    <a:pt x="2695074" y="1479886"/>
                  </a:cubicBezTo>
                  <a:lnTo>
                    <a:pt x="0" y="1491916"/>
                  </a:lnTo>
                  <a:lnTo>
                    <a:pt x="0" y="12031"/>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290356" y="1383938"/>
              <a:ext cx="4464510" cy="1571993"/>
            </a:xfrm>
            <a:prstGeom prst="rect">
              <a:avLst/>
            </a:prstGeom>
            <a:noFill/>
          </p:spPr>
          <p:txBody>
            <a:bodyPr wrap="square" rtlCol="0">
              <a:spAutoFit/>
            </a:bodyPr>
            <a:lstStyle/>
            <a:p>
              <a:pPr algn="just" rtl="1"/>
              <a:r>
                <a:rPr lang="fa-IR" dirty="0" smtClean="0">
                  <a:solidFill>
                    <a:schemeClr val="accent5">
                      <a:lumMod val="75000"/>
                    </a:schemeClr>
                  </a:solidFill>
                  <a:cs typeface="B Titr" panose="00000700000000000000" pitchFamily="2" charset="-78"/>
                </a:rPr>
                <a:t>شناخت بازارها و مشتریان خارجی</a:t>
              </a:r>
            </a:p>
            <a:p>
              <a:pPr algn="just" rtl="1"/>
              <a:endParaRPr lang="fa-IR" sz="900" b="1" dirty="0" smtClean="0">
                <a:cs typeface="B Nazanin" panose="00000400000000000000" pitchFamily="2" charset="-78"/>
              </a:endParaRPr>
            </a:p>
            <a:p>
              <a:pPr algn="just" rtl="1"/>
              <a:r>
                <a:rPr lang="fa-IR" b="1" dirty="0" smtClean="0">
                  <a:cs typeface="B Nazanin" panose="00000400000000000000" pitchFamily="2" charset="-78"/>
                </a:rPr>
                <a:t>ارزیابی ریسک و اعتبارسنجی خریداران خارجی کالا و خدمات ایرانی (شامل دولت‌ها‌، بخش عمومی، سیستم بانکی یا بخش خصوصی خارجی) تخصص صندوق است. دسترسی به بانک‌های اطلاعاتی اعتباری 300 میلیون شرکت خارجی در سراسر دنیا، ظرفیت منحصربه‌فرد صندوق برای ارایه خدمات مشاوره‌ای برای یافتن طرف‌های تجاری معتبر است.</a:t>
              </a:r>
              <a:endParaRPr lang="en-US" b="1" dirty="0">
                <a:cs typeface="B Nazanin" panose="00000400000000000000" pitchFamily="2" charset="-78"/>
              </a:endParaRPr>
            </a:p>
          </p:txBody>
        </p:sp>
      </p:grpSp>
    </p:spTree>
    <p:extLst>
      <p:ext uri="{BB962C8B-B14F-4D97-AF65-F5344CB8AC3E}">
        <p14:creationId xmlns:p14="http://schemas.microsoft.com/office/powerpoint/2010/main" val="2380898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ChangeArrowheads="1"/>
          </p:cNvSpPr>
          <p:nvPr/>
        </p:nvSpPr>
        <p:spPr bwMode="auto">
          <a:xfrm>
            <a:off x="694948" y="1173393"/>
            <a:ext cx="5053877" cy="2385268"/>
          </a:xfrm>
          <a:prstGeom prst="rect">
            <a:avLst/>
          </a:prstGeom>
          <a:solidFill>
            <a:schemeClr val="bg2">
              <a:lumMod val="40000"/>
              <a:lumOff val="60000"/>
            </a:schemeClr>
          </a:solidFill>
          <a:ln w="12700" cap="sq">
            <a:solidFill>
              <a:schemeClr val="tx1"/>
            </a:solidFill>
            <a:miter lim="800000"/>
            <a:headEnd type="none" w="sm" len="sm"/>
            <a:tailEnd type="none" w="sm" len="sm"/>
          </a:ln>
        </p:spPr>
        <p:txBody>
          <a:bodyPr wrap="square" anchor="ctr">
            <a:spAutoFit/>
          </a:bodyPr>
          <a:lstStyle/>
          <a:p>
            <a:pPr algn="ctr" defTabSz="912813" rtl="1">
              <a:defRPr/>
            </a:pPr>
            <a:r>
              <a:rPr lang="fa-IR" sz="2800" dirty="0">
                <a:latin typeface="Mitra" pitchFamily="2" charset="-78"/>
                <a:cs typeface="Titr" pitchFamily="2" charset="-78"/>
              </a:rPr>
              <a:t>  </a:t>
            </a:r>
            <a:r>
              <a:rPr lang="ar-SA" sz="2200" dirty="0">
                <a:solidFill>
                  <a:srgbClr val="C00000"/>
                </a:solidFill>
                <a:latin typeface="Mitra" pitchFamily="2" charset="-78"/>
                <a:cs typeface="Titr" pitchFamily="2" charset="-78"/>
              </a:rPr>
              <a:t>تحليل ريسك بانك</a:t>
            </a:r>
            <a:r>
              <a:rPr lang="fa-IR" sz="2200" dirty="0">
                <a:solidFill>
                  <a:srgbClr val="C00000"/>
                </a:solidFill>
                <a:latin typeface="Mitra" pitchFamily="2" charset="-78"/>
                <a:cs typeface="Titr" pitchFamily="2" charset="-78"/>
              </a:rPr>
              <a:t> </a:t>
            </a:r>
            <a:r>
              <a:rPr lang="ar-SA" sz="2200" dirty="0">
                <a:solidFill>
                  <a:srgbClr val="C00000"/>
                </a:solidFill>
                <a:latin typeface="Mitra" pitchFamily="2" charset="-78"/>
                <a:cs typeface="Titr" pitchFamily="2" charset="-78"/>
              </a:rPr>
              <a:t>ها:</a:t>
            </a:r>
            <a:r>
              <a:rPr lang="ar-SA" sz="2200" dirty="0">
                <a:solidFill>
                  <a:srgbClr val="C00000"/>
                </a:solidFill>
              </a:rPr>
              <a:t> </a:t>
            </a:r>
            <a:endParaRPr lang="en-US" sz="2200" dirty="0">
              <a:solidFill>
                <a:srgbClr val="C00000"/>
              </a:solidFill>
            </a:endParaRPr>
          </a:p>
          <a:p>
            <a:pPr algn="ctr" defTabSz="912813" rtl="1">
              <a:lnSpc>
                <a:spcPct val="150000"/>
              </a:lnSpc>
              <a:defRPr/>
            </a:pPr>
            <a:r>
              <a:rPr lang="fa-IR" sz="2200" dirty="0">
                <a:latin typeface="Mitra" pitchFamily="2" charset="-78"/>
                <a:cs typeface="Titr" pitchFamily="2" charset="-78"/>
              </a:rPr>
              <a:t> </a:t>
            </a:r>
            <a:r>
              <a:rPr lang="ar-SA" sz="2200" b="1" dirty="0">
                <a:latin typeface="Mitra" pitchFamily="2" charset="-78"/>
                <a:cs typeface="Zar" pitchFamily="2" charset="-78"/>
              </a:rPr>
              <a:t>اعتبارسنجي بانكها بر اساس </a:t>
            </a:r>
            <a:r>
              <a:rPr lang="fa-IR" sz="2200" b="1" dirty="0">
                <a:latin typeface="Mitra" pitchFamily="2" charset="-78"/>
                <a:cs typeface="Zar" pitchFamily="2" charset="-78"/>
              </a:rPr>
              <a:t>الگوهاي رتبه‌بندي داخلي طراحي شده در صندوق و رتبه‌بندي هاي موسسات خارجي و تعيين سقف اعتباري بانكها</a:t>
            </a:r>
          </a:p>
          <a:p>
            <a:pPr algn="just" defTabSz="912813" rtl="1">
              <a:defRPr/>
            </a:pPr>
            <a:endParaRPr lang="en-US" sz="2200" dirty="0"/>
          </a:p>
        </p:txBody>
      </p:sp>
      <p:sp>
        <p:nvSpPr>
          <p:cNvPr id="24582" name="Text Box 5"/>
          <p:cNvSpPr txBox="1">
            <a:spLocks noChangeArrowheads="1"/>
          </p:cNvSpPr>
          <p:nvPr/>
        </p:nvSpPr>
        <p:spPr bwMode="auto">
          <a:xfrm>
            <a:off x="5849114" y="1121071"/>
            <a:ext cx="5343177" cy="2437590"/>
          </a:xfrm>
          <a:prstGeom prst="rect">
            <a:avLst/>
          </a:prstGeom>
          <a:solidFill>
            <a:schemeClr val="bg2">
              <a:lumMod val="40000"/>
              <a:lumOff val="60000"/>
            </a:schemeClr>
          </a:solidFill>
          <a:ln w="12700">
            <a:solidFill>
              <a:schemeClr val="tx1"/>
            </a:solidFill>
            <a:miter lim="800000"/>
            <a:headEnd/>
            <a:tailEnd/>
          </a:ln>
        </p:spPr>
        <p:txBody>
          <a:bodyPr wrap="square" lIns="0" tIns="0" rIns="0" bIns="0" anchor="ctr">
            <a:spAutoFit/>
          </a:bodyPr>
          <a:lstStyle/>
          <a:p>
            <a:pPr algn="ctr" defTabSz="912813" rtl="1">
              <a:lnSpc>
                <a:spcPct val="150000"/>
              </a:lnSpc>
              <a:defRPr/>
            </a:pPr>
            <a:r>
              <a:rPr lang="en-US" sz="2200" dirty="0">
                <a:latin typeface="Mitra" pitchFamily="2" charset="-78"/>
                <a:cs typeface="Titr" pitchFamily="2" charset="-78"/>
              </a:rPr>
              <a:t>  </a:t>
            </a:r>
            <a:r>
              <a:rPr lang="ar-SA" sz="2200" dirty="0">
                <a:solidFill>
                  <a:srgbClr val="C00000"/>
                </a:solidFill>
                <a:latin typeface="Mitra" pitchFamily="2" charset="-78"/>
                <a:cs typeface="Titr" pitchFamily="2" charset="-78"/>
              </a:rPr>
              <a:t>تحليل ريسك </a:t>
            </a:r>
            <a:r>
              <a:rPr lang="fa-IR" sz="2200" dirty="0">
                <a:solidFill>
                  <a:srgbClr val="C00000"/>
                </a:solidFill>
                <a:latin typeface="Mitra" pitchFamily="2" charset="-78"/>
                <a:cs typeface="Titr" pitchFamily="2" charset="-78"/>
              </a:rPr>
              <a:t>دولت ها</a:t>
            </a:r>
            <a:r>
              <a:rPr lang="ar-SA" sz="2200" dirty="0">
                <a:solidFill>
                  <a:srgbClr val="C00000"/>
                </a:solidFill>
                <a:latin typeface="Mitra" pitchFamily="2" charset="-78"/>
                <a:cs typeface="Titr" pitchFamily="2" charset="-78"/>
              </a:rPr>
              <a:t>:</a:t>
            </a:r>
            <a:endParaRPr lang="en-US" sz="2200" dirty="0">
              <a:solidFill>
                <a:srgbClr val="C00000"/>
              </a:solidFill>
              <a:latin typeface="Mitra" pitchFamily="2" charset="-78"/>
              <a:cs typeface="Titr" pitchFamily="2" charset="-78"/>
            </a:endParaRPr>
          </a:p>
          <a:p>
            <a:pPr algn="ctr" defTabSz="912813" rtl="1">
              <a:lnSpc>
                <a:spcPct val="150000"/>
              </a:lnSpc>
              <a:defRPr/>
            </a:pPr>
            <a:r>
              <a:rPr lang="fa-IR" sz="2200" b="1" dirty="0">
                <a:latin typeface="Mitra" pitchFamily="2" charset="-78"/>
                <a:cs typeface="Zar" pitchFamily="2" charset="-78"/>
              </a:rPr>
              <a:t>  ارزيابي ريسكهاي سياسي و اقتصادي كشورهاي هدف، رتبه بندي و تعيين </a:t>
            </a:r>
            <a:r>
              <a:rPr lang="fa-IR" sz="2200" b="1" dirty="0" smtClean="0">
                <a:latin typeface="Mitra" pitchFamily="2" charset="-78"/>
                <a:cs typeface="Zar" pitchFamily="2" charset="-78"/>
              </a:rPr>
              <a:t>سياست </a:t>
            </a:r>
            <a:r>
              <a:rPr lang="fa-IR" sz="2200" b="1" dirty="0">
                <a:latin typeface="Mitra" pitchFamily="2" charset="-78"/>
                <a:cs typeface="Zar" pitchFamily="2" charset="-78"/>
              </a:rPr>
              <a:t>پوشش صندوق در قبال بازارهاي خارجي</a:t>
            </a:r>
          </a:p>
          <a:p>
            <a:pPr algn="just" defTabSz="912813" rtl="1">
              <a:lnSpc>
                <a:spcPct val="120000"/>
              </a:lnSpc>
              <a:defRPr/>
            </a:pPr>
            <a:r>
              <a:rPr lang="fa-IR" sz="2200" dirty="0">
                <a:latin typeface="Mitra" pitchFamily="2" charset="-78"/>
                <a:cs typeface="Titr" pitchFamily="2" charset="-78"/>
              </a:rPr>
              <a:t> </a:t>
            </a:r>
            <a:endParaRPr lang="en-US" sz="2200" dirty="0">
              <a:latin typeface="Mitra" pitchFamily="2" charset="-78"/>
              <a:cs typeface="Titr" pitchFamily="2" charset="-78"/>
            </a:endParaRPr>
          </a:p>
        </p:txBody>
      </p:sp>
      <p:sp>
        <p:nvSpPr>
          <p:cNvPr id="24583" name="Text Box 6"/>
          <p:cNvSpPr txBox="1">
            <a:spLocks noChangeArrowheads="1"/>
          </p:cNvSpPr>
          <p:nvPr/>
        </p:nvSpPr>
        <p:spPr bwMode="auto">
          <a:xfrm>
            <a:off x="694981" y="3678721"/>
            <a:ext cx="10497311" cy="2677656"/>
          </a:xfrm>
          <a:prstGeom prst="rect">
            <a:avLst/>
          </a:prstGeom>
          <a:solidFill>
            <a:schemeClr val="bg1">
              <a:lumMod val="85000"/>
            </a:schemeClr>
          </a:solidFill>
          <a:ln w="12700">
            <a:solidFill>
              <a:schemeClr val="tx1"/>
            </a:solidFill>
            <a:miter lim="800000"/>
            <a:headEnd/>
            <a:tailEnd/>
          </a:ln>
        </p:spPr>
        <p:txBody>
          <a:bodyPr wrap="square" lIns="0" tIns="0" rIns="0" bIns="0" anchor="ctr">
            <a:spAutoFit/>
          </a:bodyPr>
          <a:lstStyle/>
          <a:p>
            <a:pPr marL="174625" algn="just" defTabSz="912813" rtl="1">
              <a:lnSpc>
                <a:spcPct val="150000"/>
              </a:lnSpc>
              <a:tabLst>
                <a:tab pos="8156575" algn="l"/>
              </a:tabLst>
              <a:defRPr/>
            </a:pPr>
            <a:r>
              <a:rPr lang="en-US" sz="2800" dirty="0">
                <a:latin typeface="Mitra" pitchFamily="2" charset="-78"/>
                <a:cs typeface="Titr" pitchFamily="2" charset="-78"/>
              </a:rPr>
              <a:t>   </a:t>
            </a:r>
            <a:r>
              <a:rPr lang="ar-SA" sz="2200" dirty="0">
                <a:solidFill>
                  <a:srgbClr val="C00000"/>
                </a:solidFill>
                <a:latin typeface="Mitra" pitchFamily="2" charset="-78"/>
                <a:cs typeface="Titr" pitchFamily="2" charset="-78"/>
              </a:rPr>
              <a:t>تحليل ريسك شركت</a:t>
            </a:r>
            <a:r>
              <a:rPr lang="fa-IR" sz="2200" dirty="0">
                <a:solidFill>
                  <a:srgbClr val="C00000"/>
                </a:solidFill>
                <a:latin typeface="Mitra" pitchFamily="2" charset="-78"/>
                <a:cs typeface="Titr" pitchFamily="2" charset="-78"/>
              </a:rPr>
              <a:t> </a:t>
            </a:r>
            <a:r>
              <a:rPr lang="ar-SA" sz="2200" dirty="0">
                <a:solidFill>
                  <a:srgbClr val="C00000"/>
                </a:solidFill>
                <a:latin typeface="Mitra" pitchFamily="2" charset="-78"/>
                <a:cs typeface="Titr" pitchFamily="2" charset="-78"/>
              </a:rPr>
              <a:t>ها</a:t>
            </a:r>
            <a:r>
              <a:rPr lang="fa-IR" sz="2200" dirty="0">
                <a:solidFill>
                  <a:srgbClr val="C00000"/>
                </a:solidFill>
                <a:latin typeface="Mitra" pitchFamily="2" charset="-78"/>
                <a:cs typeface="Titr" pitchFamily="2" charset="-78"/>
              </a:rPr>
              <a:t> </a:t>
            </a:r>
            <a:r>
              <a:rPr lang="ar-SA" sz="2200" dirty="0">
                <a:solidFill>
                  <a:srgbClr val="C00000"/>
                </a:solidFill>
                <a:latin typeface="Mitra" pitchFamily="2" charset="-78"/>
                <a:cs typeface="Titr" pitchFamily="2" charset="-78"/>
              </a:rPr>
              <a:t>:</a:t>
            </a:r>
            <a:endParaRPr lang="en-US" sz="2200" dirty="0">
              <a:solidFill>
                <a:srgbClr val="C00000"/>
              </a:solidFill>
              <a:latin typeface="Mitra" pitchFamily="2" charset="-78"/>
              <a:cs typeface="Titr" pitchFamily="2" charset="-78"/>
            </a:endParaRPr>
          </a:p>
          <a:p>
            <a:pPr marL="174625" algn="ctr" defTabSz="912813" rtl="1">
              <a:lnSpc>
                <a:spcPct val="150000"/>
              </a:lnSpc>
              <a:tabLst>
                <a:tab pos="8156575" algn="l"/>
              </a:tabLst>
              <a:defRPr/>
            </a:pPr>
            <a:r>
              <a:rPr lang="fa-IR" sz="2200" b="1" dirty="0">
                <a:latin typeface="Mitra" pitchFamily="2" charset="-78"/>
                <a:cs typeface="Zar" pitchFamily="2" charset="-78"/>
              </a:rPr>
              <a:t>اعتبارسنجي 1) شركتها و خريداران خارجي و 2) شركتهاي ايراني متقاضي دريافت ضمانت نامه بر اساس الگوهاي داخلي طراحي شده در صندوق و بر پايه اطلاعات اعتباري دريافتي از منابع مختلف شامل </a:t>
            </a:r>
            <a:r>
              <a:rPr lang="ar-SA" sz="2200" b="1" dirty="0">
                <a:latin typeface="Mitra" pitchFamily="2" charset="-78"/>
                <a:cs typeface="Zar" pitchFamily="2" charset="-78"/>
              </a:rPr>
              <a:t>موسس</a:t>
            </a:r>
            <a:r>
              <a:rPr lang="fa-IR" sz="2200" b="1" dirty="0">
                <a:latin typeface="Mitra" pitchFamily="2" charset="-78"/>
                <a:cs typeface="Zar" pitchFamily="2" charset="-78"/>
              </a:rPr>
              <a:t>ات</a:t>
            </a:r>
            <a:r>
              <a:rPr lang="ar-SA" sz="2200" b="1" dirty="0">
                <a:latin typeface="Mitra" pitchFamily="2" charset="-78"/>
                <a:cs typeface="Zar" pitchFamily="2" charset="-78"/>
              </a:rPr>
              <a:t> بين المللي </a:t>
            </a:r>
            <a:r>
              <a:rPr lang="fa-IR" sz="2200" b="1" dirty="0">
                <a:latin typeface="Mitra" pitchFamily="2" charset="-78"/>
                <a:cs typeface="Zar" pitchFamily="2" charset="-78"/>
              </a:rPr>
              <a:t>اعتبار سنجي طرف قرارداد </a:t>
            </a:r>
            <a:r>
              <a:rPr lang="ar-SA" sz="2200" b="1" dirty="0">
                <a:latin typeface="Mitra" pitchFamily="2" charset="-78"/>
                <a:cs typeface="Zar" pitchFamily="2" charset="-78"/>
              </a:rPr>
              <a:t>نظير</a:t>
            </a:r>
            <a:r>
              <a:rPr lang="fa-IR" sz="2200" b="1" dirty="0">
                <a:latin typeface="Mitra" pitchFamily="2" charset="-78"/>
                <a:cs typeface="Zar" pitchFamily="2" charset="-78"/>
              </a:rPr>
              <a:t> </a:t>
            </a:r>
            <a:r>
              <a:rPr lang="en-US" sz="2200" b="1" dirty="0">
                <a:latin typeface="Albertus Extra Bold" pitchFamily="34" charset="0"/>
                <a:cs typeface="Zar" pitchFamily="2" charset="-78"/>
              </a:rPr>
              <a:t>Rime</a:t>
            </a:r>
            <a:r>
              <a:rPr lang="fa-IR" sz="2200" b="1" dirty="0">
                <a:latin typeface="Albertus Extra Bold" pitchFamily="34" charset="0"/>
                <a:cs typeface="Zar" pitchFamily="2" charset="-78"/>
              </a:rPr>
              <a:t>، </a:t>
            </a:r>
            <a:r>
              <a:rPr lang="en-US" sz="2200" b="1" dirty="0">
                <a:latin typeface="Albertus Extra Bold" pitchFamily="34" charset="0"/>
                <a:cs typeface="Zar" pitchFamily="2" charset="-78"/>
              </a:rPr>
              <a:t>TCM</a:t>
            </a:r>
            <a:r>
              <a:rPr lang="fa-IR" sz="2200" b="1" dirty="0">
                <a:latin typeface="Albertus Extra Bold" pitchFamily="34" charset="0"/>
                <a:cs typeface="Zar" pitchFamily="2" charset="-78"/>
              </a:rPr>
              <a:t>، </a:t>
            </a:r>
            <a:r>
              <a:rPr lang="en-US" sz="2200" b="1" dirty="0">
                <a:latin typeface="Albertus Extra Bold" pitchFamily="34" charset="0"/>
                <a:cs typeface="Zar" pitchFamily="2" charset="-78"/>
              </a:rPr>
              <a:t> Credit safe</a:t>
            </a:r>
            <a:r>
              <a:rPr lang="fa-IR" sz="2200" b="1" dirty="0">
                <a:latin typeface="Mitra" pitchFamily="2" charset="-78"/>
                <a:cs typeface="Zar" pitchFamily="2" charset="-78"/>
              </a:rPr>
              <a:t>و بانک اطلاعاتی صندوقهای ضمانت صادرات کشورهای اسلامی(اتحادیه امان)</a:t>
            </a:r>
            <a:endParaRPr lang="en-US" sz="2200" b="1" dirty="0">
              <a:latin typeface="Mitra" pitchFamily="2" charset="-78"/>
              <a:cs typeface="Zar" pitchFamily="2" charset="-78"/>
            </a:endParaRPr>
          </a:p>
        </p:txBody>
      </p:sp>
      <p:sp>
        <p:nvSpPr>
          <p:cNvPr id="16" name="TextBox 15"/>
          <p:cNvSpPr txBox="1"/>
          <p:nvPr/>
        </p:nvSpPr>
        <p:spPr>
          <a:xfrm>
            <a:off x="2595564" y="332685"/>
            <a:ext cx="7358063" cy="553998"/>
          </a:xfrm>
          <a:prstGeom prst="rect">
            <a:avLst/>
          </a:prstGeom>
          <a:noFill/>
        </p:spPr>
        <p:txBody>
          <a:bodyPr>
            <a:spAutoFit/>
          </a:bodyPr>
          <a:lstStyle/>
          <a:p>
            <a:pPr algn="ctr" rtl="1">
              <a:defRPr/>
            </a:pPr>
            <a:r>
              <a:rPr lang="fa-IR" sz="3000" dirty="0">
                <a:effectLst>
                  <a:outerShdw blurRad="38100" dist="38100" dir="2700000" algn="tl">
                    <a:srgbClr val="000000">
                      <a:alpha val="43137"/>
                    </a:srgbClr>
                  </a:outerShdw>
                </a:effectLst>
                <a:cs typeface="Titr" pitchFamily="2" charset="-78"/>
              </a:rPr>
              <a:t>مديريت ريسك</a:t>
            </a:r>
            <a:r>
              <a:rPr lang="en-US" sz="3000" dirty="0">
                <a:effectLst>
                  <a:outerShdw blurRad="38100" dist="38100" dir="2700000" algn="tl">
                    <a:srgbClr val="000000">
                      <a:alpha val="43137"/>
                    </a:srgbClr>
                  </a:outerShdw>
                </a:effectLst>
                <a:cs typeface="Titr" pitchFamily="2" charset="-78"/>
              </a:rPr>
              <a:t> </a:t>
            </a:r>
            <a:r>
              <a:rPr lang="fa-IR" sz="3000" dirty="0">
                <a:effectLst>
                  <a:outerShdw blurRad="38100" dist="38100" dir="2700000" algn="tl">
                    <a:srgbClr val="000000">
                      <a:alpha val="43137"/>
                    </a:srgbClr>
                  </a:outerShdw>
                </a:effectLst>
                <a:cs typeface="Titr" pitchFamily="2" charset="-78"/>
              </a:rPr>
              <a:t>در صندوق ضمانت صادرات ایران</a:t>
            </a:r>
            <a:endParaRPr lang="en-US" sz="3000" dirty="0">
              <a:effectLst>
                <a:outerShdw blurRad="38100" dist="38100" dir="2700000" algn="tl">
                  <a:srgbClr val="000000">
                    <a:alpha val="43137"/>
                  </a:srgbClr>
                </a:outerShdw>
              </a:effectLst>
              <a:cs typeface="Titr" pitchFamily="2" charset="-78"/>
            </a:endParaRPr>
          </a:p>
        </p:txBody>
      </p:sp>
      <p:sp>
        <p:nvSpPr>
          <p:cNvPr id="6" name="Slide Number Placeholder 5"/>
          <p:cNvSpPr>
            <a:spLocks noGrp="1"/>
          </p:cNvSpPr>
          <p:nvPr>
            <p:ph type="sldNum" sz="quarter" idx="12"/>
          </p:nvPr>
        </p:nvSpPr>
        <p:spPr/>
        <p:txBody>
          <a:bodyPr/>
          <a:lstStyle/>
          <a:p>
            <a:fld id="{7171DFBF-ADA8-4E1B-B85A-8F95B0502ABF}" type="slidenum">
              <a:rPr lang="es-ES" smtClean="0"/>
              <a:pPr/>
              <a:t>9</a:t>
            </a:fld>
            <a:endParaRPr lang="es-ES" dirty="0"/>
          </a:p>
        </p:txBody>
      </p:sp>
    </p:spTree>
    <p:extLst>
      <p:ext uri="{BB962C8B-B14F-4D97-AF65-F5344CB8AC3E}">
        <p14:creationId xmlns:p14="http://schemas.microsoft.com/office/powerpoint/2010/main" val="2685450138"/>
      </p:ext>
    </p:extLst>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3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4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5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6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2989</TotalTime>
  <Words>2352</Words>
  <Application>Microsoft Office PowerPoint</Application>
  <PresentationFormat>Custom</PresentationFormat>
  <Paragraphs>382</Paragraphs>
  <Slides>33</Slides>
  <Notes>2</Notes>
  <HiddenSlides>0</HiddenSlides>
  <MMClips>0</MMClips>
  <ScaleCrop>false</ScaleCrop>
  <HeadingPairs>
    <vt:vector size="4" baseType="variant">
      <vt:variant>
        <vt:lpstr>Theme</vt:lpstr>
      </vt:variant>
      <vt:variant>
        <vt:i4>8</vt:i4>
      </vt:variant>
      <vt:variant>
        <vt:lpstr>Slide Titles</vt:lpstr>
      </vt:variant>
      <vt:variant>
        <vt:i4>33</vt:i4>
      </vt:variant>
    </vt:vector>
  </HeadingPairs>
  <TitlesOfParts>
    <vt:vector size="41" baseType="lpstr">
      <vt:lpstr>Office Theme</vt:lpstr>
      <vt:lpstr>Concourse</vt:lpstr>
      <vt:lpstr>1_Concourse</vt:lpstr>
      <vt:lpstr>2_Concourse</vt:lpstr>
      <vt:lpstr>3_Concourse</vt:lpstr>
      <vt:lpstr>4_Concourse</vt:lpstr>
      <vt:lpstr>5_Concourse</vt:lpstr>
      <vt:lpstr>6_Concourse</vt:lpstr>
      <vt:lpstr>          به نام خدا  بررسی نقش و عملکرد صندوق ضمانت صادرات در توسعه صادرات غیرنفتی  و  معرفی خدمات و فعالیتهای قابل ارایه صادرکنندگان، بانکها  و سرمایه گذاران  </vt:lpstr>
      <vt:lpstr>PowerPoint Presentation</vt:lpstr>
      <vt:lpstr>حجم صادرات جهانی کالا و خدمات  (میلیارد دلار)</vt:lpstr>
      <vt:lpstr>PowerPoint Presentation</vt:lpstr>
      <vt:lpstr>مجموع پوشش‌های ارائه شده توسط صندوق‏های ضمانت صادرات در سطح جهان (میلیارد دلار)</vt:lpstr>
      <vt:lpstr>PowerPoint Presentation</vt:lpstr>
      <vt:lpstr>معرفی ذینفعان اصلی و محصولات صندوق ضمانت صادرات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پوششهای بیمه ای میان و بلند مدت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Hoseinnejad</dc:creator>
  <cp:lastModifiedBy>Yousefinejad</cp:lastModifiedBy>
  <cp:revision>429</cp:revision>
  <cp:lastPrinted>2020-06-23T06:57:27Z</cp:lastPrinted>
  <dcterms:created xsi:type="dcterms:W3CDTF">2019-08-04T07:36:23Z</dcterms:created>
  <dcterms:modified xsi:type="dcterms:W3CDTF">2020-08-09T12:32:05Z</dcterms:modified>
</cp:coreProperties>
</file>